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tags/tag6.xml" ContentType="application/vnd.openxmlformats-officedocument.presentationml.tags+xml"/>
  <Override PartName="/ppt/tags/tag8.xml" ContentType="application/vnd.openxmlformats-officedocument.presentationml.tags+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tags/tag4.xml" ContentType="application/vnd.openxmlformats-officedocument.presentationml.tags+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tags/tag2.xml" ContentType="application/vnd.openxmlformats-officedocument.presentationml.tags+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Default Extension="wdp" ContentType="image/vnd.ms-photo"/>
  <Override PartName="/ppt/commentAuthors.xml" ContentType="application/vnd.openxmlformats-officedocument.presentationml.commentAuthors+xml"/>
  <Override PartName="/ppt/slideLayouts/slideLayout10.xml" ContentType="application/vnd.openxmlformats-officedocument.presentationml.slideLayout+xml"/>
  <Override PartName="/ppt/tags/tag14.xml" ContentType="application/vnd.openxmlformats-officedocument.presentationml.tags+xml"/>
  <Override PartName="/ppt/tags/tag15.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Default Extension="png" ContentType="image/png"/>
  <Override PartName="/ppt/tags/tag7.xml" ContentType="application/vnd.openxmlformats-officedocument.presentationml.tags+xml"/>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tags/tag5.xml" ContentType="application/vnd.openxmlformats-officedocument.presentationml.tags+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Layouts/slideLayout3.xml" ContentType="application/vnd.openxmlformats-officedocument.presentationml.slideLayout+xml"/>
  <Default Extension="jpeg" ContentType="image/jpeg"/>
  <Override PartName="/ppt/tags/tag3.xml" ContentType="application/vnd.openxmlformats-officedocument.presentationml.tags+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Layouts/slideLayout1.xml" ContentType="application/vnd.openxmlformats-officedocument.presentationml.slideLayout+xml"/>
  <Override PartName="/ppt/tags/tag1.xml" ContentType="application/vnd.openxmlformats-officedocument.presentationml.tag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7"/>
  </p:notesMasterIdLst>
  <p:sldIdLst>
    <p:sldId id="256" r:id="rId2"/>
    <p:sldId id="281"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82" r:id="rId18"/>
    <p:sldId id="271" r:id="rId19"/>
    <p:sldId id="272" r:id="rId20"/>
    <p:sldId id="273" r:id="rId21"/>
    <p:sldId id="275" r:id="rId22"/>
    <p:sldId id="277" r:id="rId23"/>
    <p:sldId id="278" r:id="rId24"/>
    <p:sldId id="279" r:id="rId25"/>
    <p:sldId id="280" r:id="rId2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Matt" initials="M" lastIdx="2" clrIdx="0"/>
</p:cmAuthorLst>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110" d="100"/>
          <a:sy n="110" d="100"/>
        </p:scale>
        <p:origin x="-1644" y="-90"/>
      </p:cViewPr>
      <p:guideLst>
        <p:guide orient="horz" pos="216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9556084-7C96-43F3-959A-46568F1EBD9F}" type="datetimeFigureOut">
              <a:rPr lang="en-CA" smtClean="0"/>
              <a:pPr/>
              <a:t>27/05/2016</a:t>
            </a:fld>
            <a:endParaRPr lang="en-CA"/>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77BBDAD-3904-4966-85B1-2496817D5C0B}" type="slidenum">
              <a:rPr lang="en-CA" smtClean="0"/>
              <a:pPr/>
              <a:t>‹#›</a:t>
            </a:fld>
            <a:endParaRPr lang="en-CA"/>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CA" dirty="0"/>
          </a:p>
        </p:txBody>
      </p:sp>
      <p:sp>
        <p:nvSpPr>
          <p:cNvPr id="4" name="Slide Number Placeholder 3"/>
          <p:cNvSpPr>
            <a:spLocks noGrp="1"/>
          </p:cNvSpPr>
          <p:nvPr>
            <p:ph type="sldNum" sz="quarter" idx="10"/>
          </p:nvPr>
        </p:nvSpPr>
        <p:spPr/>
        <p:txBody>
          <a:bodyPr/>
          <a:lstStyle/>
          <a:p>
            <a:fld id="{D31E2350-860D-44DC-828E-62CEB2881A99}" type="slidenum">
              <a:rPr lang="en-CA" smtClean="0"/>
              <a:pPr/>
              <a:t>12</a:t>
            </a:fld>
            <a:endParaRPr lang="en-CA"/>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CA"/>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CA"/>
          </a:p>
        </p:txBody>
      </p:sp>
      <p:sp>
        <p:nvSpPr>
          <p:cNvPr id="4" name="Date Placeholder 3"/>
          <p:cNvSpPr>
            <a:spLocks noGrp="1"/>
          </p:cNvSpPr>
          <p:nvPr>
            <p:ph type="dt" sz="half" idx="10"/>
          </p:nvPr>
        </p:nvSpPr>
        <p:spPr/>
        <p:txBody>
          <a:bodyPr/>
          <a:lstStyle/>
          <a:p>
            <a:fld id="{E2BA4213-A681-45DF-9427-5B3FFBAEABFE}" type="datetimeFigureOut">
              <a:rPr lang="en-CA" smtClean="0"/>
              <a:pPr/>
              <a:t>27/05/2016</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9EEAB61C-CF18-4DE6-8C1C-43B12D2E4F67}" type="slidenum">
              <a:rPr lang="en-CA" smtClean="0"/>
              <a:pPr/>
              <a:t>‹#›</a:t>
            </a:fld>
            <a:endParaRPr lang="en-CA"/>
          </a:p>
        </p:txBody>
      </p:sp>
      <p:pic>
        <p:nvPicPr>
          <p:cNvPr id="8" name="Picture 2" descr="Z:\Marketing\LOGOS\Quanser_logo\full colour_light background_tagline.jpg"/>
          <p:cNvPicPr>
            <a:picLocks noChangeAspect="1" noChangeArrowheads="1"/>
          </p:cNvPicPr>
          <p:nvPr userDrawn="1"/>
        </p:nvPicPr>
        <p:blipFill>
          <a:blip r:embed="rId2" cstate="print"/>
          <a:srcRect/>
          <a:stretch>
            <a:fillRect/>
          </a:stretch>
        </p:blipFill>
        <p:spPr bwMode="auto">
          <a:xfrm>
            <a:off x="7164288" y="6198095"/>
            <a:ext cx="1979712" cy="659904"/>
          </a:xfrm>
          <a:prstGeom prst="rect">
            <a:avLst/>
          </a:prstGeom>
          <a:noFill/>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Date Placeholder 3"/>
          <p:cNvSpPr>
            <a:spLocks noGrp="1"/>
          </p:cNvSpPr>
          <p:nvPr>
            <p:ph type="dt" sz="half" idx="10"/>
          </p:nvPr>
        </p:nvSpPr>
        <p:spPr/>
        <p:txBody>
          <a:bodyPr/>
          <a:lstStyle/>
          <a:p>
            <a:fld id="{E2BA4213-A681-45DF-9427-5B3FFBAEABFE}" type="datetimeFigureOut">
              <a:rPr lang="en-CA" smtClean="0"/>
              <a:pPr/>
              <a:t>27/05/2016</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9EEAB61C-CF18-4DE6-8C1C-43B12D2E4F67}" type="slidenum">
              <a:rPr lang="en-CA" smtClean="0"/>
              <a:pPr/>
              <a:t>‹#›</a:t>
            </a:fld>
            <a:endParaRPr lang="en-CA"/>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CA"/>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Date Placeholder 3"/>
          <p:cNvSpPr>
            <a:spLocks noGrp="1"/>
          </p:cNvSpPr>
          <p:nvPr>
            <p:ph type="dt" sz="half" idx="10"/>
          </p:nvPr>
        </p:nvSpPr>
        <p:spPr/>
        <p:txBody>
          <a:bodyPr/>
          <a:lstStyle/>
          <a:p>
            <a:fld id="{E2BA4213-A681-45DF-9427-5B3FFBAEABFE}" type="datetimeFigureOut">
              <a:rPr lang="en-CA" smtClean="0"/>
              <a:pPr/>
              <a:t>27/05/2016</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9EEAB61C-CF18-4DE6-8C1C-43B12D2E4F67}" type="slidenum">
              <a:rPr lang="en-CA" smtClean="0"/>
              <a:pPr/>
              <a:t>‹#›</a:t>
            </a:fld>
            <a:endParaRPr lang="en-CA"/>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Date Placeholder 3"/>
          <p:cNvSpPr>
            <a:spLocks noGrp="1"/>
          </p:cNvSpPr>
          <p:nvPr>
            <p:ph type="dt" sz="half" idx="10"/>
          </p:nvPr>
        </p:nvSpPr>
        <p:spPr/>
        <p:txBody>
          <a:bodyPr/>
          <a:lstStyle/>
          <a:p>
            <a:fld id="{E2BA4213-A681-45DF-9427-5B3FFBAEABFE}" type="datetimeFigureOut">
              <a:rPr lang="en-CA" smtClean="0"/>
              <a:pPr/>
              <a:t>27/05/2016</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9EEAB61C-CF18-4DE6-8C1C-43B12D2E4F67}" type="slidenum">
              <a:rPr lang="en-CA" smtClean="0"/>
              <a:pPr/>
              <a:t>‹#›</a:t>
            </a:fld>
            <a:endParaRPr lang="en-CA"/>
          </a:p>
        </p:txBody>
      </p:sp>
      <p:pic>
        <p:nvPicPr>
          <p:cNvPr id="8" name="Picture 2" descr="Z:\Marketing\LOGOS\Quanser_logo\full colour_light background_tagline.jpg"/>
          <p:cNvPicPr>
            <a:picLocks noChangeAspect="1" noChangeArrowheads="1"/>
          </p:cNvPicPr>
          <p:nvPr userDrawn="1"/>
        </p:nvPicPr>
        <p:blipFill>
          <a:blip r:embed="rId2" cstate="print"/>
          <a:srcRect/>
          <a:stretch>
            <a:fillRect/>
          </a:stretch>
        </p:blipFill>
        <p:spPr bwMode="auto">
          <a:xfrm>
            <a:off x="7164288" y="6198095"/>
            <a:ext cx="1979712" cy="659904"/>
          </a:xfrm>
          <a:prstGeom prst="rect">
            <a:avLst/>
          </a:prstGeom>
          <a:noFill/>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CA"/>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2BA4213-A681-45DF-9427-5B3FFBAEABFE}" type="datetimeFigureOut">
              <a:rPr lang="en-CA" smtClean="0"/>
              <a:pPr/>
              <a:t>27/05/2016</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9EEAB61C-CF18-4DE6-8C1C-43B12D2E4F67}" type="slidenum">
              <a:rPr lang="en-CA" smtClean="0"/>
              <a:pPr/>
              <a:t>‹#›</a:t>
            </a:fld>
            <a:endParaRPr lang="en-CA"/>
          </a:p>
        </p:txBody>
      </p:sp>
      <p:pic>
        <p:nvPicPr>
          <p:cNvPr id="8" name="Picture 2" descr="Z:\Marketing\LOGOS\Quanser_logo\full colour_light background_tagline.jpg"/>
          <p:cNvPicPr>
            <a:picLocks noChangeAspect="1" noChangeArrowheads="1"/>
          </p:cNvPicPr>
          <p:nvPr userDrawn="1"/>
        </p:nvPicPr>
        <p:blipFill>
          <a:blip r:embed="rId2" cstate="print"/>
          <a:srcRect/>
          <a:stretch>
            <a:fillRect/>
          </a:stretch>
        </p:blipFill>
        <p:spPr bwMode="auto">
          <a:xfrm>
            <a:off x="7164288" y="6198095"/>
            <a:ext cx="1979712" cy="659904"/>
          </a:xfrm>
          <a:prstGeom prst="rect">
            <a:avLst/>
          </a:prstGeom>
          <a:noFill/>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5" name="Date Placeholder 4"/>
          <p:cNvSpPr>
            <a:spLocks noGrp="1"/>
          </p:cNvSpPr>
          <p:nvPr>
            <p:ph type="dt" sz="half" idx="10"/>
          </p:nvPr>
        </p:nvSpPr>
        <p:spPr/>
        <p:txBody>
          <a:bodyPr/>
          <a:lstStyle/>
          <a:p>
            <a:fld id="{E2BA4213-A681-45DF-9427-5B3FFBAEABFE}" type="datetimeFigureOut">
              <a:rPr lang="en-CA" smtClean="0"/>
              <a:pPr/>
              <a:t>27/05/2016</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9EEAB61C-CF18-4DE6-8C1C-43B12D2E4F67}" type="slidenum">
              <a:rPr lang="en-CA" smtClean="0"/>
              <a:pPr/>
              <a:t>‹#›</a:t>
            </a:fld>
            <a:endParaRPr lang="en-CA"/>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CA"/>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7" name="Date Placeholder 6"/>
          <p:cNvSpPr>
            <a:spLocks noGrp="1"/>
          </p:cNvSpPr>
          <p:nvPr>
            <p:ph type="dt" sz="half" idx="10"/>
          </p:nvPr>
        </p:nvSpPr>
        <p:spPr/>
        <p:txBody>
          <a:bodyPr/>
          <a:lstStyle/>
          <a:p>
            <a:fld id="{E2BA4213-A681-45DF-9427-5B3FFBAEABFE}" type="datetimeFigureOut">
              <a:rPr lang="en-CA" smtClean="0"/>
              <a:pPr/>
              <a:t>27/05/2016</a:t>
            </a:fld>
            <a:endParaRPr lang="en-CA"/>
          </a:p>
        </p:txBody>
      </p:sp>
      <p:sp>
        <p:nvSpPr>
          <p:cNvPr id="8" name="Footer Placeholder 7"/>
          <p:cNvSpPr>
            <a:spLocks noGrp="1"/>
          </p:cNvSpPr>
          <p:nvPr>
            <p:ph type="ftr" sz="quarter" idx="11"/>
          </p:nvPr>
        </p:nvSpPr>
        <p:spPr/>
        <p:txBody>
          <a:bodyPr/>
          <a:lstStyle/>
          <a:p>
            <a:endParaRPr lang="en-CA"/>
          </a:p>
        </p:txBody>
      </p:sp>
      <p:sp>
        <p:nvSpPr>
          <p:cNvPr id="9" name="Slide Number Placeholder 8"/>
          <p:cNvSpPr>
            <a:spLocks noGrp="1"/>
          </p:cNvSpPr>
          <p:nvPr>
            <p:ph type="sldNum" sz="quarter" idx="12"/>
          </p:nvPr>
        </p:nvSpPr>
        <p:spPr/>
        <p:txBody>
          <a:bodyPr/>
          <a:lstStyle/>
          <a:p>
            <a:fld id="{9EEAB61C-CF18-4DE6-8C1C-43B12D2E4F67}" type="slidenum">
              <a:rPr lang="en-CA" smtClean="0"/>
              <a:pPr/>
              <a:t>‹#›</a:t>
            </a:fld>
            <a:endParaRPr lang="en-CA"/>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Date Placeholder 2"/>
          <p:cNvSpPr>
            <a:spLocks noGrp="1"/>
          </p:cNvSpPr>
          <p:nvPr>
            <p:ph type="dt" sz="half" idx="10"/>
          </p:nvPr>
        </p:nvSpPr>
        <p:spPr/>
        <p:txBody>
          <a:bodyPr/>
          <a:lstStyle/>
          <a:p>
            <a:fld id="{E2BA4213-A681-45DF-9427-5B3FFBAEABFE}" type="datetimeFigureOut">
              <a:rPr lang="en-CA" smtClean="0"/>
              <a:pPr/>
              <a:t>27/05/2016</a:t>
            </a:fld>
            <a:endParaRPr lang="en-CA"/>
          </a:p>
        </p:txBody>
      </p:sp>
      <p:sp>
        <p:nvSpPr>
          <p:cNvPr id="4" name="Footer Placeholder 3"/>
          <p:cNvSpPr>
            <a:spLocks noGrp="1"/>
          </p:cNvSpPr>
          <p:nvPr>
            <p:ph type="ftr" sz="quarter" idx="11"/>
          </p:nvPr>
        </p:nvSpPr>
        <p:spPr/>
        <p:txBody>
          <a:bodyPr/>
          <a:lstStyle/>
          <a:p>
            <a:endParaRPr lang="en-CA"/>
          </a:p>
        </p:txBody>
      </p:sp>
      <p:sp>
        <p:nvSpPr>
          <p:cNvPr id="5" name="Slide Number Placeholder 4"/>
          <p:cNvSpPr>
            <a:spLocks noGrp="1"/>
          </p:cNvSpPr>
          <p:nvPr>
            <p:ph type="sldNum" sz="quarter" idx="12"/>
          </p:nvPr>
        </p:nvSpPr>
        <p:spPr/>
        <p:txBody>
          <a:bodyPr/>
          <a:lstStyle/>
          <a:p>
            <a:fld id="{9EEAB61C-CF18-4DE6-8C1C-43B12D2E4F67}" type="slidenum">
              <a:rPr lang="en-CA" smtClean="0"/>
              <a:pPr/>
              <a:t>‹#›</a:t>
            </a:fld>
            <a:endParaRPr lang="en-CA"/>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BA4213-A681-45DF-9427-5B3FFBAEABFE}" type="datetimeFigureOut">
              <a:rPr lang="en-CA" smtClean="0"/>
              <a:pPr/>
              <a:t>27/05/2016</a:t>
            </a:fld>
            <a:endParaRPr lang="en-CA"/>
          </a:p>
        </p:txBody>
      </p:sp>
      <p:sp>
        <p:nvSpPr>
          <p:cNvPr id="3" name="Footer Placeholder 2"/>
          <p:cNvSpPr>
            <a:spLocks noGrp="1"/>
          </p:cNvSpPr>
          <p:nvPr>
            <p:ph type="ftr" sz="quarter" idx="11"/>
          </p:nvPr>
        </p:nvSpPr>
        <p:spPr/>
        <p:txBody>
          <a:bodyPr/>
          <a:lstStyle/>
          <a:p>
            <a:endParaRPr lang="en-CA"/>
          </a:p>
        </p:txBody>
      </p:sp>
      <p:sp>
        <p:nvSpPr>
          <p:cNvPr id="4" name="Slide Number Placeholder 3"/>
          <p:cNvSpPr>
            <a:spLocks noGrp="1"/>
          </p:cNvSpPr>
          <p:nvPr>
            <p:ph type="sldNum" sz="quarter" idx="12"/>
          </p:nvPr>
        </p:nvSpPr>
        <p:spPr/>
        <p:txBody>
          <a:bodyPr/>
          <a:lstStyle/>
          <a:p>
            <a:fld id="{9EEAB61C-CF18-4DE6-8C1C-43B12D2E4F67}" type="slidenum">
              <a:rPr lang="en-CA" smtClean="0"/>
              <a:pPr/>
              <a:t>‹#›</a:t>
            </a:fld>
            <a:endParaRPr lang="en-CA"/>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CA"/>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2BA4213-A681-45DF-9427-5B3FFBAEABFE}" type="datetimeFigureOut">
              <a:rPr lang="en-CA" smtClean="0"/>
              <a:pPr/>
              <a:t>27/05/2016</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9EEAB61C-CF18-4DE6-8C1C-43B12D2E4F67}" type="slidenum">
              <a:rPr lang="en-CA" smtClean="0"/>
              <a:pPr/>
              <a:t>‹#›</a:t>
            </a:fld>
            <a:endParaRPr lang="en-CA"/>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CA"/>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2BA4213-A681-45DF-9427-5B3FFBAEABFE}" type="datetimeFigureOut">
              <a:rPr lang="en-CA" smtClean="0"/>
              <a:pPr/>
              <a:t>27/05/2016</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9EEAB61C-CF18-4DE6-8C1C-43B12D2E4F67}" type="slidenum">
              <a:rPr lang="en-CA" smtClean="0"/>
              <a:pPr/>
              <a:t>‹#›</a:t>
            </a:fld>
            <a:endParaRPr lang="en-CA"/>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CA"/>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BA4213-A681-45DF-9427-5B3FFBAEABFE}" type="datetimeFigureOut">
              <a:rPr lang="en-CA" smtClean="0"/>
              <a:pPr/>
              <a:t>27/05/2016</a:t>
            </a:fld>
            <a:endParaRPr lang="en-CA"/>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EEAB61C-CF18-4DE6-8C1C-43B12D2E4F67}" type="slidenum">
              <a:rPr lang="en-CA" smtClean="0"/>
              <a:pPr/>
              <a:t>‹#›</a:t>
            </a:fld>
            <a:endParaRPr lang="en-CA"/>
          </a:p>
        </p:txBody>
      </p:sp>
      <p:pic>
        <p:nvPicPr>
          <p:cNvPr id="7" name="Picture 2" descr="Z:\Marketing\LOGOS\Quanser_logo\full colour_light background_tagline.jpg"/>
          <p:cNvPicPr>
            <a:picLocks noChangeAspect="1" noChangeArrowheads="1"/>
          </p:cNvPicPr>
          <p:nvPr userDrawn="1"/>
        </p:nvPicPr>
        <p:blipFill>
          <a:blip r:embed="rId13" cstate="print"/>
          <a:srcRect/>
          <a:stretch>
            <a:fillRect/>
          </a:stretch>
        </p:blipFill>
        <p:spPr bwMode="auto">
          <a:xfrm>
            <a:off x="7164288" y="6198095"/>
            <a:ext cx="1979712" cy="659904"/>
          </a:xfrm>
          <a:prstGeom prst="rect">
            <a:avLst/>
          </a:prstGeom>
          <a:noFill/>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Layout" Target="../slideLayouts/slideLayout2.xml"/><Relationship Id="rId1" Type="http://schemas.openxmlformats.org/officeDocument/2006/relationships/tags" Target="../tags/tag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2.xml"/><Relationship Id="rId1" Type="http://schemas.openxmlformats.org/officeDocument/2006/relationships/tags" Target="../tags/tag11.xml"/><Relationship Id="rId4" Type="http://schemas.openxmlformats.org/officeDocument/2006/relationships/image" Target="../media/image18.jpe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notesSlide" Target="../notesSlides/notesSlide1.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6.xml"/><Relationship Id="rId1" Type="http://schemas.openxmlformats.org/officeDocument/2006/relationships/tags" Target="../tags/tag15.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8.xml"/><Relationship Id="rId1" Type="http://schemas.openxmlformats.org/officeDocument/2006/relationships/tags" Target="../tags/tag17.xml"/><Relationship Id="rId6" Type="http://schemas.microsoft.com/office/2007/relationships/hdphoto" Target="../media/hdphoto1.wdp"/><Relationship Id="rId5" Type="http://schemas.openxmlformats.org/officeDocument/2006/relationships/image" Target="../media/image22.png"/><Relationship Id="rId4" Type="http://schemas.openxmlformats.org/officeDocument/2006/relationships/image" Target="../media/image21.jpeg"/></Relationships>
</file>

<file path=ppt/slides/_rels/slide1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eg"/><Relationship Id="rId1" Type="http://schemas.openxmlformats.org/officeDocument/2006/relationships/slideLayout" Target="../slideLayouts/slideLayout2.xml"/><Relationship Id="rId5" Type="http://schemas.openxmlformats.org/officeDocument/2006/relationships/image" Target="../media/image27.jpeg"/><Relationship Id="rId4" Type="http://schemas.microsoft.com/office/2007/relationships/hdphoto" Target="../media/hdphoto1.wdp"/></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29.jpeg"/><Relationship Id="rId5" Type="http://schemas.microsoft.com/office/2007/relationships/hdphoto" Target="../media/hdphoto1.wdp"/></Relationships>
</file>

<file path=ppt/slides/_rels/slide2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Layout" Target="../slideLayouts/slideLayout2.xml"/><Relationship Id="rId1" Type="http://schemas.openxmlformats.org/officeDocument/2006/relationships/tags" Target="../tags/tag1.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s>
</file>

<file path=ppt/slides/_rels/slide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xml"/><Relationship Id="rId1" Type="http://schemas.openxmlformats.org/officeDocument/2006/relationships/tags" Target="../tags/tag2.xml"/><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2.xml"/><Relationship Id="rId1" Type="http://schemas.openxmlformats.org/officeDocument/2006/relationships/tags" Target="../tags/tag4.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6.xml"/><Relationship Id="rId1" Type="http://schemas.openxmlformats.org/officeDocument/2006/relationships/tags" Target="../tags/tag5.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8.xml"/><Relationship Id="rId1" Type="http://schemas.openxmlformats.org/officeDocument/2006/relationships/tags" Target="../tags/tag7.xml"/></Relationships>
</file>

<file path=ppt/slides/_rels/slide9.xml.rels><?xml version="1.0" encoding="UTF-8" standalone="yes"?>
<Relationships xmlns="http://schemas.openxmlformats.org/package/2006/relationships"><Relationship Id="rId8" Type="http://schemas.openxmlformats.org/officeDocument/2006/relationships/image" Target="../media/image15.jpeg"/><Relationship Id="rId3" Type="http://schemas.openxmlformats.org/officeDocument/2006/relationships/image" Target="../media/image7.jpeg"/><Relationship Id="rId7" Type="http://schemas.openxmlformats.org/officeDocument/2006/relationships/image" Target="../media/image14.jpeg"/><Relationship Id="rId2" Type="http://schemas.openxmlformats.org/officeDocument/2006/relationships/slideLayout" Target="../slideLayouts/slideLayout2.xml"/><Relationship Id="rId1" Type="http://schemas.openxmlformats.org/officeDocument/2006/relationships/tags" Target="../tags/tag9.xml"/><Relationship Id="rId6" Type="http://schemas.openxmlformats.org/officeDocument/2006/relationships/image" Target="../media/image13.jpeg"/><Relationship Id="rId5" Type="http://schemas.openxmlformats.org/officeDocument/2006/relationships/image" Target="../media/image12.jpeg"/><Relationship Id="rId4" Type="http://schemas.openxmlformats.org/officeDocument/2006/relationships/image" Target="../media/image11.jpeg"/><Relationship Id="rId9" Type="http://schemas.openxmlformats.org/officeDocument/2006/relationships/image" Target="../media/image16.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CA" b="1" dirty="0" err="1" smtClean="0"/>
              <a:t>Qube</a:t>
            </a:r>
            <a:r>
              <a:rPr lang="en-CA" b="1" dirty="0" smtClean="0"/>
              <a:t>-Servo 2 </a:t>
            </a:r>
            <a:r>
              <a:rPr lang="en-CA" b="1" dirty="0" smtClean="0"/>
              <a:t/>
            </a:r>
            <a:br>
              <a:rPr lang="en-CA" b="1" dirty="0" smtClean="0"/>
            </a:br>
            <a:r>
              <a:rPr lang="en-CA" b="1" dirty="0" smtClean="0"/>
              <a:t>Curriculum Presentation</a:t>
            </a:r>
            <a:endParaRPr lang="en-CA" b="1" dirty="0"/>
          </a:p>
        </p:txBody>
      </p:sp>
      <p:sp>
        <p:nvSpPr>
          <p:cNvPr id="4" name="Content Placeholder 3"/>
          <p:cNvSpPr>
            <a:spLocks noGrp="1"/>
          </p:cNvSpPr>
          <p:nvPr>
            <p:ph idx="1"/>
          </p:nvPr>
        </p:nvSpPr>
        <p:spPr/>
        <p:txBody>
          <a:bodyPr>
            <a:normAutofit fontScale="92500" lnSpcReduction="20000"/>
          </a:bodyPr>
          <a:lstStyle/>
          <a:p>
            <a:r>
              <a:rPr lang="en-CA" dirty="0" smtClean="0"/>
              <a:t>This presentation is intended to provide general content for any relevant presentations</a:t>
            </a:r>
          </a:p>
          <a:p>
            <a:r>
              <a:rPr lang="en-CA" dirty="0" smtClean="0"/>
              <a:t>The general real-world applications of the DC motor and pendulum experiments are highlighted</a:t>
            </a:r>
          </a:p>
          <a:p>
            <a:r>
              <a:rPr lang="en-CA" dirty="0" smtClean="0"/>
              <a:t>An overview of the curriculum topics is also presented</a:t>
            </a:r>
          </a:p>
          <a:p>
            <a:endParaRPr lang="en-CA" dirty="0" smtClean="0"/>
          </a:p>
          <a:p>
            <a:r>
              <a:rPr lang="en-CA" sz="1800" dirty="0" smtClean="0"/>
              <a:t>This material is subject to license and copyright agreements, and may only be used or reproduced as specified in that license agreement. You are free to incorporate this material into your curriculum for distribution to students as long as: a) the name Quanser Inc. is included for attribution and, b) the material is not used for commercial advantage or monetary compensation.</a:t>
            </a:r>
            <a:endParaRPr lang="en-CA" sz="1800"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lstStyle/>
          <a:p>
            <a:r>
              <a:rPr lang="en-CA" dirty="0" smtClean="0"/>
              <a:t>Feedback and PID Control</a:t>
            </a:r>
            <a:endParaRPr lang="en-CA" dirty="0"/>
          </a:p>
        </p:txBody>
      </p:sp>
      <p:pic>
        <p:nvPicPr>
          <p:cNvPr id="4" name="Picture 3" descr="800px-PID_en.svg.png"/>
          <p:cNvPicPr/>
          <p:nvPr/>
        </p:nvPicPr>
        <p:blipFill>
          <a:blip r:embed="rId3" cstate="print">
            <a:clrChange>
              <a:clrFrom>
                <a:srgbClr val="000000">
                  <a:alpha val="0"/>
                </a:srgbClr>
              </a:clrFrom>
              <a:clrTo>
                <a:srgbClr val="000000">
                  <a:alpha val="0"/>
                </a:srgbClr>
              </a:clrTo>
            </a:clrChange>
          </a:blip>
          <a:stretch>
            <a:fillRect/>
          </a:stretch>
        </p:blipFill>
        <p:spPr>
          <a:xfrm>
            <a:off x="539552" y="1316766"/>
            <a:ext cx="8064896" cy="5072324"/>
          </a:xfrm>
          <a:prstGeom prst="rect">
            <a:avLst/>
          </a:prstGeom>
        </p:spPr>
      </p:pic>
    </p:spTree>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normAutofit/>
          </a:bodyPr>
          <a:lstStyle/>
          <a:p>
            <a:r>
              <a:rPr lang="en-CA" dirty="0" smtClean="0"/>
              <a:t>Feedback and PID Control</a:t>
            </a:r>
            <a:endParaRPr lang="en-CA" dirty="0"/>
          </a:p>
        </p:txBody>
      </p:sp>
      <p:sp>
        <p:nvSpPr>
          <p:cNvPr id="3" name="Content Placeholder 2"/>
          <p:cNvSpPr>
            <a:spLocks noGrp="1"/>
          </p:cNvSpPr>
          <p:nvPr>
            <p:ph idx="1"/>
            <p:custDataLst>
              <p:tags r:id="rId2"/>
            </p:custDataLst>
          </p:nvPr>
        </p:nvSpPr>
        <p:spPr>
          <a:xfrm>
            <a:off x="245536" y="1435893"/>
            <a:ext cx="8652935" cy="4729411"/>
          </a:xfrm>
        </p:spPr>
        <p:txBody>
          <a:bodyPr>
            <a:normAutofit lnSpcReduction="10000"/>
          </a:bodyPr>
          <a:lstStyle/>
          <a:p>
            <a:r>
              <a:rPr lang="en-CA" dirty="0" smtClean="0"/>
              <a:t>Feedback control makes corrective actions based on the difference between the desired and actual value.</a:t>
            </a:r>
          </a:p>
          <a:p>
            <a:endParaRPr lang="en-CA" dirty="0"/>
          </a:p>
          <a:p>
            <a:endParaRPr lang="en-CA" dirty="0" smtClean="0"/>
          </a:p>
          <a:p>
            <a:endParaRPr lang="en-CA" dirty="0"/>
          </a:p>
          <a:p>
            <a:endParaRPr lang="en-CA" dirty="0" smtClean="0"/>
          </a:p>
          <a:p>
            <a:pPr lvl="1">
              <a:spcBef>
                <a:spcPts val="1800"/>
              </a:spcBef>
            </a:pPr>
            <a:r>
              <a:rPr lang="en-CA" sz="2400" dirty="0" smtClean="0"/>
              <a:t>Desired value: the cruise control setting</a:t>
            </a:r>
          </a:p>
          <a:p>
            <a:pPr lvl="1">
              <a:spcBef>
                <a:spcPts val="1800"/>
              </a:spcBef>
            </a:pPr>
            <a:r>
              <a:rPr lang="en-CA" sz="2400" dirty="0" smtClean="0"/>
              <a:t>Actual value: the current speed of the car</a:t>
            </a:r>
            <a:endParaRPr lang="en-CA" sz="2400" dirty="0"/>
          </a:p>
        </p:txBody>
      </p:sp>
      <p:pic>
        <p:nvPicPr>
          <p:cNvPr id="3074" name="Picture 2" descr="Z:\Marketing\IMAGES\PURCHASED-istock\iStock_000004535275Medium.jpg"/>
          <p:cNvPicPr>
            <a:picLocks noChangeAspect="1" noChangeArrowheads="1"/>
          </p:cNvPicPr>
          <p:nvPr/>
        </p:nvPicPr>
        <p:blipFill>
          <a:blip r:embed="rId4" cstate="print"/>
          <a:srcRect/>
          <a:stretch>
            <a:fillRect/>
          </a:stretch>
        </p:blipFill>
        <p:spPr bwMode="auto">
          <a:xfrm>
            <a:off x="6444208" y="2636912"/>
            <a:ext cx="2210122" cy="3323333"/>
          </a:xfrm>
          <a:prstGeom prst="rect">
            <a:avLst/>
          </a:prstGeom>
          <a:noFill/>
        </p:spPr>
      </p:pic>
    </p:spTree>
    <p:extLst>
      <p:ext uri="{BB962C8B-B14F-4D97-AF65-F5344CB8AC3E}">
        <p14:creationId xmlns="" xmlns:p14="http://schemas.microsoft.com/office/powerpoint/2010/main" val="446284859"/>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5" end="5"/>
                                            </p:txEl>
                                          </p:spTgt>
                                        </p:tgtEl>
                                        <p:attrNameLst>
                                          <p:attrName>style.visibility</p:attrName>
                                        </p:attrNameLst>
                                      </p:cBhvr>
                                      <p:to>
                                        <p:strVal val="visible"/>
                                      </p:to>
                                    </p:set>
                                    <p:animEffect transition="in" filter="fade">
                                      <p:cBhvr>
                                        <p:cTn id="12" dur="500"/>
                                        <p:tgtEl>
                                          <p:spTgt spid="3">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animEffect transition="in" filter="fade">
                                      <p:cBhvr>
                                        <p:cTn id="1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5"/>
          <p:cNvSpPr txBox="1">
            <a:spLocks/>
          </p:cNvSpPr>
          <p:nvPr>
            <p:custDataLst>
              <p:tags r:id="rId1"/>
            </p:custDataLst>
          </p:nvPr>
        </p:nvSpPr>
        <p:spPr>
          <a:xfrm>
            <a:off x="457200" y="1600200"/>
            <a:ext cx="8229600" cy="4805131"/>
          </a:xfrm>
          <a:prstGeom prst="rect">
            <a:avLst/>
          </a:prstGeom>
          <a:ln>
            <a:noFill/>
          </a:ln>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CA" sz="3200" b="0" i="0" u="none" strike="noStrike" kern="1200" cap="none" spc="0" normalizeH="0" baseline="0" noProof="0" dirty="0" smtClean="0">
              <a:ln>
                <a:noFill/>
              </a:ln>
              <a:solidFill>
                <a:schemeClr val="tx1"/>
              </a:solidFill>
              <a:effectLst/>
              <a:uLnTx/>
              <a:uFillTx/>
              <a:latin typeface="+mn-lt"/>
              <a:ea typeface="+mn-ea"/>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CA" sz="3200" b="0" i="0" u="none" strike="noStrike" kern="1200" cap="none" spc="0" normalizeH="0" baseline="0" noProof="0" dirty="0" smtClean="0">
              <a:ln>
                <a:noFill/>
              </a:ln>
              <a:solidFill>
                <a:schemeClr val="tx1"/>
              </a:solidFill>
              <a:effectLst/>
              <a:uLnTx/>
              <a:uFillTx/>
              <a:latin typeface="+mn-lt"/>
              <a:ea typeface="+mn-ea"/>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CA" sz="3200" b="0" i="0" u="none" strike="noStrike" kern="1200" cap="none" spc="0" normalizeH="0" baseline="0" noProof="0" dirty="0" smtClean="0">
              <a:ln>
                <a:noFill/>
              </a:ln>
              <a:solidFill>
                <a:schemeClr val="tx1"/>
              </a:solidFill>
              <a:effectLst/>
              <a:uLnTx/>
              <a:uFillTx/>
              <a:latin typeface="+mn-lt"/>
              <a:ea typeface="+mn-ea"/>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endParaRPr lang="en-CA" sz="1100" dirty="0"/>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CA" sz="1100" b="0" i="0" u="none" strike="noStrike" kern="1200" cap="none" spc="0" normalizeH="0" baseline="0" noProof="0" dirty="0" smtClean="0">
              <a:ln>
                <a:noFill/>
              </a:ln>
              <a:solidFill>
                <a:schemeClr val="tx1"/>
              </a:solidFill>
              <a:effectLst/>
              <a:uLnTx/>
              <a:uFillTx/>
              <a:latin typeface="+mn-lt"/>
              <a:ea typeface="+mn-ea"/>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endParaRPr lang="en-CA" sz="1100" dirty="0"/>
          </a:p>
          <a:p>
            <a:pPr marR="0" lvl="0" algn="l" defTabSz="914400" rtl="0" eaLnBrk="1" fontAlgn="auto" latinLnBrk="0" hangingPunct="1">
              <a:lnSpc>
                <a:spcPct val="100000"/>
              </a:lnSpc>
              <a:spcBef>
                <a:spcPct val="20000"/>
              </a:spcBef>
              <a:spcAft>
                <a:spcPts val="0"/>
              </a:spcAft>
              <a:buClrTx/>
              <a:buSzTx/>
              <a:tabLst/>
              <a:defRPr/>
            </a:pPr>
            <a:endParaRPr kumimoji="0" lang="en-CA" sz="1100" b="0" i="0" u="none" strike="noStrike" kern="1200" cap="none" spc="0" normalizeH="0" baseline="0" noProof="0" dirty="0" smtClean="0">
              <a:ln>
                <a:noFill/>
              </a:ln>
              <a:solidFill>
                <a:schemeClr val="tx1"/>
              </a:solidFill>
              <a:effectLst/>
              <a:uLnTx/>
              <a:uFillTx/>
              <a:latin typeface="+mn-lt"/>
              <a:ea typeface="+mn-ea"/>
              <a:cs typeface="+mn-cs"/>
            </a:endParaRPr>
          </a:p>
          <a:p>
            <a:pPr marR="0" lvl="0" algn="ctr" defTabSz="914400" rtl="0" eaLnBrk="1" fontAlgn="auto" latinLnBrk="0" hangingPunct="1">
              <a:lnSpc>
                <a:spcPct val="100000"/>
              </a:lnSpc>
              <a:spcBef>
                <a:spcPct val="20000"/>
              </a:spcBef>
              <a:spcAft>
                <a:spcPts val="0"/>
              </a:spcAft>
              <a:buClrTx/>
              <a:buSzTx/>
              <a:tabLst/>
              <a:defRPr/>
            </a:pPr>
            <a:r>
              <a:rPr kumimoji="0" lang="en-CA" sz="2400" b="0" i="0" u="none" strike="noStrike" kern="1200" cap="none" spc="0" normalizeH="0" baseline="0" noProof="0" dirty="0" smtClean="0">
                <a:ln>
                  <a:noFill/>
                </a:ln>
                <a:solidFill>
                  <a:schemeClr val="tx1"/>
                </a:solidFill>
                <a:effectLst/>
                <a:uLnTx/>
                <a:uFillTx/>
                <a:latin typeface="+mn-lt"/>
                <a:ea typeface="+mn-ea"/>
                <a:cs typeface="+mn-cs"/>
              </a:rPr>
              <a:t>Feedback control tries to maintain the desired value.</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CA" sz="3200" b="0" i="0" u="none" strike="noStrike" kern="1200" cap="none" spc="0" normalizeH="0" baseline="0" noProof="0" dirty="0">
              <a:ln>
                <a:noFill/>
              </a:ln>
              <a:solidFill>
                <a:schemeClr val="tx1"/>
              </a:solidFill>
              <a:effectLst/>
              <a:uLnTx/>
              <a:uFillTx/>
              <a:latin typeface="+mn-lt"/>
              <a:ea typeface="+mn-ea"/>
              <a:cs typeface="+mn-cs"/>
            </a:endParaRPr>
          </a:p>
        </p:txBody>
      </p:sp>
      <p:sp>
        <p:nvSpPr>
          <p:cNvPr id="2" name="Title 1"/>
          <p:cNvSpPr>
            <a:spLocks noGrp="1"/>
          </p:cNvSpPr>
          <p:nvPr>
            <p:ph type="title"/>
            <p:custDataLst>
              <p:tags r:id="rId2"/>
            </p:custDataLst>
          </p:nvPr>
        </p:nvSpPr>
        <p:spPr/>
        <p:txBody>
          <a:bodyPr/>
          <a:lstStyle/>
          <a:p>
            <a:r>
              <a:rPr lang="en-CA" dirty="0" smtClean="0"/>
              <a:t>DC Motor Control Trainer Feedback</a:t>
            </a:r>
            <a:endParaRPr lang="en-CA" dirty="0"/>
          </a:p>
        </p:txBody>
      </p:sp>
      <p:pic>
        <p:nvPicPr>
          <p:cNvPr id="3" name="Picture 2"/>
          <p:cNvPicPr>
            <a:picLocks noChangeAspect="1"/>
          </p:cNvPicPr>
          <p:nvPr/>
        </p:nvPicPr>
        <p:blipFill>
          <a:blip r:embed="rId5" cstate="print">
            <a:extLst>
              <a:ext uri="{28A0092B-C50C-407E-A947-70E740481C1C}">
                <a14:useLocalDpi xmlns="" xmlns:a14="http://schemas.microsoft.com/office/drawing/2010/main" val="0"/>
              </a:ext>
            </a:extLst>
          </a:blip>
          <a:stretch>
            <a:fillRect/>
          </a:stretch>
        </p:blipFill>
        <p:spPr>
          <a:xfrm>
            <a:off x="28950" y="1700808"/>
            <a:ext cx="4399034" cy="3072341"/>
          </a:xfrm>
          <a:prstGeom prst="rect">
            <a:avLst/>
          </a:prstGeom>
        </p:spPr>
      </p:pic>
      <p:pic>
        <p:nvPicPr>
          <p:cNvPr id="5" name="Content Placeholder 4"/>
          <p:cNvPicPr>
            <a:picLocks noGrp="1" noChangeAspect="1"/>
          </p:cNvPicPr>
          <p:nvPr>
            <p:ph idx="1"/>
          </p:nvPr>
        </p:nvPicPr>
        <p:blipFill>
          <a:blip r:embed="rId6" cstate="print">
            <a:extLst>
              <a:ext uri="{28A0092B-C50C-407E-A947-70E740481C1C}">
                <a14:useLocalDpi xmlns="" xmlns:a14="http://schemas.microsoft.com/office/drawing/2010/main" val="0"/>
              </a:ext>
            </a:extLst>
          </a:blip>
          <a:stretch>
            <a:fillRect/>
          </a:stretch>
        </p:blipFill>
        <p:spPr>
          <a:xfrm>
            <a:off x="4355976" y="2180861"/>
            <a:ext cx="4704520" cy="2400267"/>
          </a:xfrm>
        </p:spPr>
      </p:pic>
    </p:spTree>
    <p:extLst>
      <p:ext uri="{BB962C8B-B14F-4D97-AF65-F5344CB8AC3E}">
        <p14:creationId xmlns="" xmlns:p14="http://schemas.microsoft.com/office/powerpoint/2010/main" val="1349694203"/>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normAutofit/>
          </a:bodyPr>
          <a:lstStyle/>
          <a:p>
            <a:r>
              <a:rPr lang="en-CA" dirty="0" smtClean="0"/>
              <a:t>Feedback Systems</a:t>
            </a:r>
            <a:endParaRPr lang="en-CA" dirty="0"/>
          </a:p>
        </p:txBody>
      </p:sp>
      <p:sp>
        <p:nvSpPr>
          <p:cNvPr id="3" name="Content Placeholder 2"/>
          <p:cNvSpPr>
            <a:spLocks noGrp="1"/>
          </p:cNvSpPr>
          <p:nvPr>
            <p:ph idx="1"/>
            <p:custDataLst>
              <p:tags r:id="rId2"/>
            </p:custDataLst>
          </p:nvPr>
        </p:nvSpPr>
        <p:spPr>
          <a:xfrm>
            <a:off x="245536" y="1435893"/>
            <a:ext cx="8652935" cy="3049225"/>
          </a:xfrm>
        </p:spPr>
        <p:txBody>
          <a:bodyPr>
            <a:normAutofit/>
          </a:bodyPr>
          <a:lstStyle/>
          <a:p>
            <a:r>
              <a:rPr lang="en-CA" dirty="0" smtClean="0"/>
              <a:t>Useful where an object must be positioned relative to another object.</a:t>
            </a:r>
          </a:p>
          <a:p>
            <a:r>
              <a:rPr lang="en-CA" dirty="0" smtClean="0"/>
              <a:t>Sensors take real-time measurements to compensate for the difference between where it is and where it should be</a:t>
            </a:r>
            <a:r>
              <a:rPr lang="en-CA" dirty="0"/>
              <a:t>.</a:t>
            </a:r>
            <a:endParaRPr lang="en-CA" dirty="0" smtClean="0"/>
          </a:p>
        </p:txBody>
      </p:sp>
    </p:spTree>
    <p:extLst>
      <p:ext uri="{BB962C8B-B14F-4D97-AF65-F5344CB8AC3E}">
        <p14:creationId xmlns="" xmlns:p14="http://schemas.microsoft.com/office/powerpoint/2010/main" val="435276022"/>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4499993" y="3333786"/>
            <a:ext cx="3369263" cy="3007276"/>
          </a:xfrm>
          <a:prstGeom prst="rect">
            <a:avLst/>
          </a:prstGeom>
        </p:spPr>
      </p:pic>
      <p:sp>
        <p:nvSpPr>
          <p:cNvPr id="2" name="Title 1"/>
          <p:cNvSpPr>
            <a:spLocks noGrp="1"/>
          </p:cNvSpPr>
          <p:nvPr>
            <p:ph type="title"/>
            <p:custDataLst>
              <p:tags r:id="rId1"/>
            </p:custDataLst>
          </p:nvPr>
        </p:nvSpPr>
        <p:spPr/>
        <p:txBody>
          <a:bodyPr>
            <a:normAutofit/>
          </a:bodyPr>
          <a:lstStyle/>
          <a:p>
            <a:r>
              <a:rPr lang="en-CA" dirty="0" smtClean="0"/>
              <a:t>Feedback Systems</a:t>
            </a:r>
            <a:endParaRPr lang="en-CA" dirty="0"/>
          </a:p>
        </p:txBody>
      </p:sp>
      <p:sp>
        <p:nvSpPr>
          <p:cNvPr id="3" name="Content Placeholder 2"/>
          <p:cNvSpPr>
            <a:spLocks noGrp="1"/>
          </p:cNvSpPr>
          <p:nvPr>
            <p:ph idx="1"/>
            <p:custDataLst>
              <p:tags r:id="rId2"/>
            </p:custDataLst>
          </p:nvPr>
        </p:nvSpPr>
        <p:spPr/>
        <p:txBody>
          <a:bodyPr>
            <a:normAutofit/>
          </a:bodyPr>
          <a:lstStyle/>
          <a:p>
            <a:r>
              <a:rPr lang="en-CA" sz="2400" dirty="0"/>
              <a:t>In </a:t>
            </a:r>
            <a:r>
              <a:rPr lang="en-CA" sz="2400" dirty="0" smtClean="0"/>
              <a:t>robotics, </a:t>
            </a:r>
            <a:r>
              <a:rPr lang="en-CA" sz="2400" dirty="0"/>
              <a:t>PID control is used to precisely govern </a:t>
            </a:r>
            <a:r>
              <a:rPr lang="en-CA" sz="2400" dirty="0" smtClean="0"/>
              <a:t>movements </a:t>
            </a:r>
            <a:r>
              <a:rPr lang="en-CA" sz="2400" dirty="0"/>
              <a:t>of different components. </a:t>
            </a:r>
            <a:endParaRPr lang="en-CA" sz="2400" dirty="0" smtClean="0"/>
          </a:p>
          <a:p>
            <a:r>
              <a:rPr lang="en-CA" sz="2400" dirty="0" smtClean="0"/>
              <a:t>Motor </a:t>
            </a:r>
            <a:r>
              <a:rPr lang="en-CA" sz="2400" dirty="0"/>
              <a:t>control and feedback loops </a:t>
            </a:r>
            <a:r>
              <a:rPr lang="en-CA" sz="2400" dirty="0" smtClean="0"/>
              <a:t>can be used to </a:t>
            </a:r>
            <a:r>
              <a:rPr lang="en-CA" sz="2400" dirty="0"/>
              <a:t>achieve </a:t>
            </a:r>
            <a:r>
              <a:rPr lang="en-CA" sz="2400" dirty="0" smtClean="0"/>
              <a:t>high levels of accuracy.</a:t>
            </a:r>
            <a:endParaRPr lang="en-CA" sz="2400" dirty="0"/>
          </a:p>
        </p:txBody>
      </p:sp>
      <p:pic>
        <p:nvPicPr>
          <p:cNvPr id="5" name="Picture 4"/>
          <p:cNvPicPr>
            <a:picLocks noChangeAspect="1"/>
          </p:cNvPicPr>
          <p:nvPr/>
        </p:nvPicPr>
        <p:blipFill>
          <a:blip r:embed="rId5" cstate="print">
            <a:extLst>
              <a:ext uri="{BEBA8EAE-BF5A-486C-A8C5-ECC9F3942E4B}">
                <a14:imgProps xmlns="" xmlns:a14="http://schemas.microsoft.com/office/drawing/2010/main">
                  <a14:imgLayer r:embed="rId6">
                    <a14:imgEffect>
                      <a14:backgroundRemoval t="10000" b="90000" l="10000" r="90000">
                        <a14:backgroundMark x1="4269" y1="70485" x2="4269" y2="70485"/>
                      </a14:backgroundRemoval>
                    </a14:imgEffect>
                  </a14:imgLayer>
                </a14:imgProps>
              </a:ext>
              <a:ext uri="{28A0092B-C50C-407E-A947-70E740481C1C}">
                <a14:useLocalDpi xmlns="" xmlns:a14="http://schemas.microsoft.com/office/drawing/2010/main" val="0"/>
              </a:ext>
            </a:extLst>
          </a:blip>
          <a:stretch>
            <a:fillRect/>
          </a:stretch>
        </p:blipFill>
        <p:spPr>
          <a:xfrm>
            <a:off x="1043608" y="3408633"/>
            <a:ext cx="3215078" cy="2857580"/>
          </a:xfrm>
          <a:prstGeom prst="rect">
            <a:avLst/>
          </a:prstGeom>
        </p:spPr>
      </p:pic>
    </p:spTree>
    <p:extLst>
      <p:ext uri="{BB962C8B-B14F-4D97-AF65-F5344CB8AC3E}">
        <p14:creationId xmlns="" xmlns:p14="http://schemas.microsoft.com/office/powerpoint/2010/main" val="2600248120"/>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animEffect transition="in" filter="fade">
                                      <p:cBhvr>
                                        <p:cTn id="18"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Speed Control</a:t>
            </a:r>
          </a:p>
        </p:txBody>
      </p:sp>
      <p:sp>
        <p:nvSpPr>
          <p:cNvPr id="3" name="Content Placeholder 2"/>
          <p:cNvSpPr>
            <a:spLocks noGrp="1"/>
          </p:cNvSpPr>
          <p:nvPr>
            <p:ph idx="1"/>
          </p:nvPr>
        </p:nvSpPr>
        <p:spPr>
          <a:xfrm>
            <a:off x="245536" y="1435892"/>
            <a:ext cx="8652935" cy="1637371"/>
          </a:xfrm>
        </p:spPr>
        <p:txBody>
          <a:bodyPr>
            <a:normAutofit lnSpcReduction="10000"/>
          </a:bodyPr>
          <a:lstStyle/>
          <a:p>
            <a:r>
              <a:rPr lang="en-CA" dirty="0" smtClean="0"/>
              <a:t>PID </a:t>
            </a:r>
            <a:r>
              <a:rPr lang="en-CA" dirty="0"/>
              <a:t>control is used in a wide array of </a:t>
            </a:r>
            <a:r>
              <a:rPr lang="en-CA" dirty="0" smtClean="0"/>
              <a:t>industries.</a:t>
            </a:r>
          </a:p>
          <a:p>
            <a:r>
              <a:rPr lang="en-CA" dirty="0"/>
              <a:t>S</a:t>
            </a:r>
            <a:r>
              <a:rPr lang="en-CA" dirty="0" smtClean="0"/>
              <a:t>peed control </a:t>
            </a:r>
            <a:r>
              <a:rPr lang="en-CA" dirty="0"/>
              <a:t>is used extensively in transportation and electronics. </a:t>
            </a:r>
          </a:p>
        </p:txBody>
      </p:sp>
      <p:pic>
        <p:nvPicPr>
          <p:cNvPr id="4" name="Picture 3"/>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971601" y="3261007"/>
            <a:ext cx="3102129" cy="2756989"/>
          </a:xfrm>
          <a:prstGeom prst="rect">
            <a:avLst/>
          </a:prstGeom>
        </p:spPr>
      </p:pic>
      <p:pic>
        <p:nvPicPr>
          <p:cNvPr id="5" name="Picture 4"/>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5220072" y="3425708"/>
            <a:ext cx="2916324" cy="2592288"/>
          </a:xfrm>
          <a:prstGeom prst="rect">
            <a:avLst/>
          </a:prstGeom>
        </p:spPr>
      </p:pic>
    </p:spTree>
    <p:extLst>
      <p:ext uri="{BB962C8B-B14F-4D97-AF65-F5344CB8AC3E}">
        <p14:creationId xmlns="" xmlns:p14="http://schemas.microsoft.com/office/powerpoint/2010/main" val="401623971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par>
                                <p:cTn id="16" presetID="10" presetClass="entr" presetSubtype="0" fill="hold"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Position Control</a:t>
            </a:r>
          </a:p>
        </p:txBody>
      </p:sp>
      <p:sp>
        <p:nvSpPr>
          <p:cNvPr id="3" name="Content Placeholder 2"/>
          <p:cNvSpPr>
            <a:spLocks noGrp="1"/>
          </p:cNvSpPr>
          <p:nvPr>
            <p:ph idx="1"/>
          </p:nvPr>
        </p:nvSpPr>
        <p:spPr>
          <a:xfrm>
            <a:off x="245536" y="1435892"/>
            <a:ext cx="8652935" cy="1637371"/>
          </a:xfrm>
        </p:spPr>
        <p:txBody>
          <a:bodyPr>
            <a:normAutofit fontScale="85000" lnSpcReduction="20000"/>
          </a:bodyPr>
          <a:lstStyle/>
          <a:p>
            <a:r>
              <a:rPr lang="en-CA" dirty="0" smtClean="0"/>
              <a:t>The Position Control experiment continues using PID control.</a:t>
            </a:r>
          </a:p>
          <a:p>
            <a:r>
              <a:rPr lang="en-CA" dirty="0" smtClean="0"/>
              <a:t>Position </a:t>
            </a:r>
            <a:r>
              <a:rPr lang="en-CA" dirty="0"/>
              <a:t>control is used in a </a:t>
            </a:r>
            <a:r>
              <a:rPr lang="en-CA" dirty="0" smtClean="0"/>
              <a:t>number </a:t>
            </a:r>
            <a:r>
              <a:rPr lang="en-CA" dirty="0"/>
              <a:t>of robotics </a:t>
            </a:r>
            <a:r>
              <a:rPr lang="en-CA" dirty="0" smtClean="0"/>
              <a:t>applications, </a:t>
            </a:r>
            <a:r>
              <a:rPr lang="en-CA" dirty="0"/>
              <a:t>including automated assembly lines. </a:t>
            </a:r>
            <a:endParaRPr lang="en-CA" dirty="0" smtClean="0"/>
          </a:p>
        </p:txBody>
      </p:sp>
      <p:pic>
        <p:nvPicPr>
          <p:cNvPr id="4" name="Picture 3"/>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2771801" y="3140968"/>
            <a:ext cx="4025981" cy="3579365"/>
          </a:xfrm>
          <a:prstGeom prst="rect">
            <a:avLst/>
          </a:prstGeom>
        </p:spPr>
      </p:pic>
    </p:spTree>
    <p:extLst>
      <p:ext uri="{BB962C8B-B14F-4D97-AF65-F5344CB8AC3E}">
        <p14:creationId xmlns="" xmlns:p14="http://schemas.microsoft.com/office/powerpoint/2010/main" val="409357640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QUBE-Servo 2 </a:t>
            </a:r>
            <a:r>
              <a:rPr lang="en-CA" sz="3200" dirty="0" smtClean="0"/>
              <a:t>Pendulum Experiment</a:t>
            </a:r>
            <a:endParaRPr lang="en-CA" sz="3200" dirty="0"/>
          </a:p>
        </p:txBody>
      </p:sp>
      <p:pic>
        <p:nvPicPr>
          <p:cNvPr id="4" name="Picture 3" descr="QUBE_Servo_2_rotpen.png"/>
          <p:cNvPicPr>
            <a:picLocks noChangeAspect="1"/>
          </p:cNvPicPr>
          <p:nvPr/>
        </p:nvPicPr>
        <p:blipFill>
          <a:blip r:embed="rId2" cstate="print"/>
          <a:stretch>
            <a:fillRect/>
          </a:stretch>
        </p:blipFill>
        <p:spPr>
          <a:xfrm>
            <a:off x="2771800" y="1268760"/>
            <a:ext cx="3660953" cy="4732061"/>
          </a:xfrm>
          <a:prstGeom prst="rect">
            <a:avLst/>
          </a:prstGeom>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5536" y="516808"/>
            <a:ext cx="8652935" cy="590931"/>
          </a:xfrm>
        </p:spPr>
        <p:txBody>
          <a:bodyPr>
            <a:noAutofit/>
          </a:bodyPr>
          <a:lstStyle/>
          <a:p>
            <a:r>
              <a:rPr lang="en-CA" dirty="0" smtClean="0"/>
              <a:t>Rotary Inverted Pendulum</a:t>
            </a:r>
            <a:endParaRPr lang="en-CA" dirty="0"/>
          </a:p>
        </p:txBody>
      </p:sp>
      <p:pic>
        <p:nvPicPr>
          <p:cNvPr id="3074" name="Picture 2" descr="C:\Users\EnableTC\Dropbox\Photo Archive\Transport\shutterstock_63897367.jpg"/>
          <p:cNvPicPr>
            <a:picLocks noChangeAspect="1" noChangeArrowheads="1"/>
          </p:cNvPicPr>
          <p:nvPr/>
        </p:nvPicPr>
        <p:blipFill rotWithShape="1">
          <a:blip r:embed="rId2" cstate="print">
            <a:extLst>
              <a:ext uri="{28A0092B-C50C-407E-A947-70E740481C1C}">
                <a14:useLocalDpi xmlns="" xmlns:a14="http://schemas.microsoft.com/office/drawing/2010/main" val="0"/>
              </a:ext>
            </a:extLst>
          </a:blip>
          <a:srcRect l="21375" r="20632"/>
          <a:stretch/>
        </p:blipFill>
        <p:spPr bwMode="auto">
          <a:xfrm>
            <a:off x="323528" y="1508787"/>
            <a:ext cx="2743200" cy="4196181"/>
          </a:xfrm>
          <a:prstGeom prst="rect">
            <a:avLst/>
          </a:prstGeom>
          <a:noFill/>
          <a:extLst>
            <a:ext uri="{909E8E84-426E-40DD-AFC4-6F175D3DCCD1}">
              <a14:hiddenFill xmlns="" xmlns:a14="http://schemas.microsoft.com/office/drawing/2010/main">
                <a:solidFill>
                  <a:srgbClr val="FFFFFF"/>
                </a:solidFill>
              </a14:hiddenFill>
            </a:ext>
          </a:extLst>
        </p:spPr>
      </p:pic>
      <p:pic>
        <p:nvPicPr>
          <p:cNvPr id="3075" name="Picture 3" descr="C:\Users\EnableTC\Dropbox\Photo Archive\Transport\shutterstock_36844954.jpg"/>
          <p:cNvPicPr>
            <a:picLocks noChangeAspect="1" noChangeArrowheads="1"/>
          </p:cNvPicPr>
          <p:nvPr/>
        </p:nvPicPr>
        <p:blipFill rotWithShape="1">
          <a:blip r:embed="rId3" cstate="print">
            <a:extLst>
              <a:ext uri="{BEBA8EAE-BF5A-486C-A8C5-ECC9F3942E4B}">
                <a14:imgProps xmlns="" xmlns:a14="http://schemas.microsoft.com/office/drawing/2010/main">
                  <a14:imgLayer r:embed="rId4">
                    <a14:imgEffect>
                      <a14:backgroundRemoval t="9983" b="92535" l="9983" r="89959">
                        <a14:foregroundMark x1="63137" y1="91753" x2="63137" y2="91753"/>
                        <a14:foregroundMark x1="62124" y1="92535" x2="62124" y2="92535"/>
                      </a14:backgroundRemoval>
                    </a14:imgEffect>
                  </a14:imgLayer>
                </a14:imgProps>
              </a:ext>
              <a:ext uri="{28A0092B-C50C-407E-A947-70E740481C1C}">
                <a14:useLocalDpi xmlns="" xmlns:a14="http://schemas.microsoft.com/office/drawing/2010/main" val="0"/>
              </a:ext>
            </a:extLst>
          </a:blip>
          <a:srcRect l="15834" r="21011"/>
          <a:stretch/>
        </p:blipFill>
        <p:spPr bwMode="auto">
          <a:xfrm>
            <a:off x="2943226" y="1988840"/>
            <a:ext cx="2981325" cy="4196181"/>
          </a:xfrm>
          <a:prstGeom prst="rect">
            <a:avLst/>
          </a:prstGeom>
          <a:noFill/>
          <a:extLst>
            <a:ext uri="{909E8E84-426E-40DD-AFC4-6F175D3DCCD1}">
              <a14:hiddenFill xmlns="" xmlns:a14="http://schemas.microsoft.com/office/drawing/2010/main">
                <a:solidFill>
                  <a:srgbClr val="FFFFFF"/>
                </a:solidFill>
              </a14:hiddenFill>
            </a:ext>
          </a:extLst>
        </p:spPr>
      </p:pic>
      <p:pic>
        <p:nvPicPr>
          <p:cNvPr id="3076" name="Picture 4" descr="C:\Users\EnableTC\Dropbox\Photo Archive\Robots\shutterstock_78815494.jpg"/>
          <p:cNvPicPr>
            <a:picLocks noChangeAspect="1" noChangeArrowheads="1"/>
          </p:cNvPicPr>
          <p:nvPr/>
        </p:nvPicPr>
        <p:blipFill rotWithShape="1">
          <a:blip r:embed="rId5" cstate="print">
            <a:extLst>
              <a:ext uri="{28A0092B-C50C-407E-A947-70E740481C1C}">
                <a14:useLocalDpi xmlns="" xmlns:a14="http://schemas.microsoft.com/office/drawing/2010/main" val="0"/>
              </a:ext>
            </a:extLst>
          </a:blip>
          <a:srcRect l="4590" t="4601" r="29423"/>
          <a:stretch/>
        </p:blipFill>
        <p:spPr bwMode="auto">
          <a:xfrm>
            <a:off x="6012160" y="1712788"/>
            <a:ext cx="2948030" cy="3788179"/>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172511678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Effect transition="in" filter="fade">
                                      <p:cBhvr>
                                        <p:cTn id="7" dur="500"/>
                                        <p:tgtEl>
                                          <p:spTgt spid="307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075"/>
                                        </p:tgtEl>
                                        <p:attrNameLst>
                                          <p:attrName>style.visibility</p:attrName>
                                        </p:attrNameLst>
                                      </p:cBhvr>
                                      <p:to>
                                        <p:strVal val="visible"/>
                                      </p:to>
                                    </p:set>
                                    <p:animEffect transition="in" filter="fade">
                                      <p:cBhvr>
                                        <p:cTn id="12" dur="500"/>
                                        <p:tgtEl>
                                          <p:spTgt spid="307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076"/>
                                        </p:tgtEl>
                                        <p:attrNameLst>
                                          <p:attrName>style.visibility</p:attrName>
                                        </p:attrNameLst>
                                      </p:cBhvr>
                                      <p:to>
                                        <p:strVal val="visible"/>
                                      </p:to>
                                    </p:set>
                                    <p:animEffect transition="in" filter="fade">
                                      <p:cBhvr>
                                        <p:cTn id="17" dur="500"/>
                                        <p:tgtEl>
                                          <p:spTgt spid="30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dirty="0" smtClean="0"/>
              <a:t>Modeling</a:t>
            </a:r>
            <a:endParaRPr lang="en-CA" dirty="0"/>
          </a:p>
        </p:txBody>
      </p:sp>
      <p:sp>
        <p:nvSpPr>
          <p:cNvPr id="3" name="Content Placeholder 2"/>
          <p:cNvSpPr>
            <a:spLocks noGrp="1"/>
          </p:cNvSpPr>
          <p:nvPr>
            <p:ph idx="1"/>
          </p:nvPr>
        </p:nvSpPr>
        <p:spPr>
          <a:xfrm>
            <a:off x="245536" y="1435893"/>
            <a:ext cx="8652935" cy="3049225"/>
          </a:xfrm>
        </p:spPr>
        <p:txBody>
          <a:bodyPr>
            <a:normAutofit lnSpcReduction="10000"/>
          </a:bodyPr>
          <a:lstStyle/>
          <a:p>
            <a:r>
              <a:rPr lang="en-CA" dirty="0"/>
              <a:t>To solve a control problem first investigate the physics of the </a:t>
            </a:r>
            <a:r>
              <a:rPr lang="en-CA" dirty="0" smtClean="0"/>
              <a:t>system.</a:t>
            </a:r>
            <a:endParaRPr lang="en-CA" dirty="0"/>
          </a:p>
          <a:p>
            <a:r>
              <a:rPr lang="en-CA" dirty="0"/>
              <a:t>This can be achieved through </a:t>
            </a:r>
            <a:r>
              <a:rPr lang="en-CA" dirty="0" smtClean="0"/>
              <a:t>modeling.</a:t>
            </a:r>
            <a:endParaRPr lang="en-CA" dirty="0"/>
          </a:p>
          <a:p>
            <a:r>
              <a:rPr lang="en-CA" dirty="0"/>
              <a:t>For example, we can simulate a</a:t>
            </a:r>
            <a:r>
              <a:rPr lang="en-CA" dirty="0" smtClean="0"/>
              <a:t> </a:t>
            </a:r>
            <a:r>
              <a:rPr lang="en-CA" dirty="0"/>
              <a:t>crane swinging a load and investigate how to dampen the oscillation of the </a:t>
            </a:r>
            <a:r>
              <a:rPr lang="en-CA" dirty="0" smtClean="0"/>
              <a:t>load.</a:t>
            </a:r>
            <a:endParaRPr lang="en-CA" dirty="0"/>
          </a:p>
          <a:p>
            <a:endParaRPr lang="en-CA" dirty="0" smtClean="0"/>
          </a:p>
        </p:txBody>
      </p:sp>
    </p:spTree>
    <p:extLst>
      <p:ext uri="{BB962C8B-B14F-4D97-AF65-F5344CB8AC3E}">
        <p14:creationId xmlns="" xmlns:p14="http://schemas.microsoft.com/office/powerpoint/2010/main" val="3536005110"/>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QUBE-Servo 2 </a:t>
            </a:r>
            <a:r>
              <a:rPr lang="en-CA" sz="3200" dirty="0" smtClean="0"/>
              <a:t>DC Motor Experiment</a:t>
            </a:r>
            <a:endParaRPr lang="en-CA" sz="3200" dirty="0"/>
          </a:p>
        </p:txBody>
      </p:sp>
      <p:pic>
        <p:nvPicPr>
          <p:cNvPr id="4" name="Picture 3" descr="QUBE_Servo_2_disc.png"/>
          <p:cNvPicPr>
            <a:picLocks noChangeAspect="1"/>
          </p:cNvPicPr>
          <p:nvPr/>
        </p:nvPicPr>
        <p:blipFill>
          <a:blip r:embed="rId2" cstate="print"/>
          <a:stretch>
            <a:fillRect/>
          </a:stretch>
        </p:blipFill>
        <p:spPr>
          <a:xfrm>
            <a:off x="2267744" y="1556791"/>
            <a:ext cx="4608512" cy="4047945"/>
          </a:xfrm>
          <a:prstGeom prst="rect">
            <a:avLst/>
          </a:prstGeom>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5536" y="479875"/>
            <a:ext cx="8652935" cy="664797"/>
          </a:xfrm>
        </p:spPr>
        <p:txBody>
          <a:bodyPr>
            <a:normAutofit fontScale="90000"/>
          </a:bodyPr>
          <a:lstStyle/>
          <a:p>
            <a:r>
              <a:rPr lang="en-CA" dirty="0" smtClean="0"/>
              <a:t>Modeling Experiment</a:t>
            </a:r>
            <a:endParaRPr lang="en-CA" dirty="0"/>
          </a:p>
        </p:txBody>
      </p:sp>
      <p:sp>
        <p:nvSpPr>
          <p:cNvPr id="3" name="Content Placeholder 2"/>
          <p:cNvSpPr>
            <a:spLocks noGrp="1"/>
          </p:cNvSpPr>
          <p:nvPr>
            <p:ph idx="1"/>
          </p:nvPr>
        </p:nvSpPr>
        <p:spPr>
          <a:xfrm>
            <a:off x="245536" y="1435892"/>
            <a:ext cx="8652935" cy="1329595"/>
          </a:xfrm>
        </p:spPr>
        <p:txBody>
          <a:bodyPr>
            <a:normAutofit fontScale="92500" lnSpcReduction="10000"/>
          </a:bodyPr>
          <a:lstStyle/>
          <a:p>
            <a:r>
              <a:rPr lang="en-CA" dirty="0"/>
              <a:t>U</a:t>
            </a:r>
            <a:r>
              <a:rPr lang="en-CA" dirty="0" smtClean="0"/>
              <a:t>sed to develop strategies to compensate for the undesired physical limitations of a system, such as damping oscillations or overcoming friction</a:t>
            </a:r>
            <a:endParaRPr lang="en-CA" dirty="0"/>
          </a:p>
        </p:txBody>
      </p:sp>
      <p:pic>
        <p:nvPicPr>
          <p:cNvPr id="5122" name="Picture 2" descr="Z:\Marketing\IMAGES\PURCHASED-istock\iStock_000015052499Medium_crane.jpg"/>
          <p:cNvPicPr>
            <a:picLocks noChangeAspect="1" noChangeArrowheads="1"/>
          </p:cNvPicPr>
          <p:nvPr/>
        </p:nvPicPr>
        <p:blipFill>
          <a:blip r:embed="rId2" cstate="print"/>
          <a:srcRect/>
          <a:stretch>
            <a:fillRect/>
          </a:stretch>
        </p:blipFill>
        <p:spPr bwMode="auto">
          <a:xfrm>
            <a:off x="683568" y="2924944"/>
            <a:ext cx="5400600" cy="3612090"/>
          </a:xfrm>
          <a:prstGeom prst="rect">
            <a:avLst/>
          </a:prstGeom>
          <a:noFill/>
        </p:spPr>
      </p:pic>
    </p:spTree>
    <p:extLst>
      <p:ext uri="{BB962C8B-B14F-4D97-AF65-F5344CB8AC3E}">
        <p14:creationId xmlns="" xmlns:p14="http://schemas.microsoft.com/office/powerpoint/2010/main" val="226767792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dirty="0" smtClean="0"/>
              <a:t>Stabilization Control</a:t>
            </a:r>
            <a:endParaRPr lang="en-CA" dirty="0"/>
          </a:p>
        </p:txBody>
      </p:sp>
      <p:sp>
        <p:nvSpPr>
          <p:cNvPr id="3" name="Content Placeholder 2"/>
          <p:cNvSpPr>
            <a:spLocks noGrp="1"/>
          </p:cNvSpPr>
          <p:nvPr>
            <p:ph idx="1"/>
          </p:nvPr>
        </p:nvSpPr>
        <p:spPr>
          <a:xfrm>
            <a:off x="245536" y="1435893"/>
            <a:ext cx="8652935" cy="3049225"/>
          </a:xfrm>
        </p:spPr>
        <p:txBody>
          <a:bodyPr>
            <a:normAutofit fontScale="92500" lnSpcReduction="20000"/>
          </a:bodyPr>
          <a:lstStyle/>
          <a:p>
            <a:r>
              <a:rPr lang="en-CA" dirty="0" smtClean="0"/>
              <a:t>The Rotary Inverted Pendulum can be used to observe how a stabilization control system works.</a:t>
            </a:r>
          </a:p>
          <a:p>
            <a:r>
              <a:rPr lang="en-CA" dirty="0" smtClean="0"/>
              <a:t>The main </a:t>
            </a:r>
            <a:r>
              <a:rPr lang="en-CA" dirty="0"/>
              <a:t>goal </a:t>
            </a:r>
            <a:r>
              <a:rPr lang="en-CA" dirty="0" smtClean="0"/>
              <a:t>of stabilization control is </a:t>
            </a:r>
            <a:r>
              <a:rPr lang="en-CA" dirty="0"/>
              <a:t>to provide smooth, stable motion while reacting to </a:t>
            </a:r>
            <a:r>
              <a:rPr lang="en-CA" dirty="0" smtClean="0"/>
              <a:t>external stimuli.</a:t>
            </a:r>
          </a:p>
          <a:p>
            <a:r>
              <a:rPr lang="en-CA" dirty="0" smtClean="0"/>
              <a:t>Using PD control the inverted pendulum trainer can react to stimuli and maintain a vertical position.</a:t>
            </a:r>
          </a:p>
        </p:txBody>
      </p:sp>
    </p:spTree>
    <p:extLst>
      <p:ext uri="{BB962C8B-B14F-4D97-AF65-F5344CB8AC3E}">
        <p14:creationId xmlns="" xmlns:p14="http://schemas.microsoft.com/office/powerpoint/2010/main" val="435276022"/>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5536" y="479875"/>
            <a:ext cx="8652935" cy="664797"/>
          </a:xfrm>
        </p:spPr>
        <p:txBody>
          <a:bodyPr>
            <a:normAutofit fontScale="90000"/>
          </a:bodyPr>
          <a:lstStyle/>
          <a:p>
            <a:r>
              <a:rPr lang="en-CA" dirty="0" smtClean="0"/>
              <a:t>Balance Control Implementation</a:t>
            </a:r>
            <a:endParaRPr lang="en-CA" dirty="0"/>
          </a:p>
        </p:txBody>
      </p:sp>
      <p:sp>
        <p:nvSpPr>
          <p:cNvPr id="3" name="Content Placeholder 2"/>
          <p:cNvSpPr>
            <a:spLocks noGrp="1"/>
          </p:cNvSpPr>
          <p:nvPr>
            <p:ph idx="1"/>
          </p:nvPr>
        </p:nvSpPr>
        <p:spPr>
          <a:xfrm>
            <a:off x="245536" y="1435892"/>
            <a:ext cx="8652935" cy="1329595"/>
          </a:xfrm>
        </p:spPr>
        <p:txBody>
          <a:bodyPr>
            <a:normAutofit fontScale="92500" lnSpcReduction="10000"/>
          </a:bodyPr>
          <a:lstStyle/>
          <a:p>
            <a:r>
              <a:rPr lang="en-CA" dirty="0" smtClean="0"/>
              <a:t>Used in stabilization systems, such as rocket stabilization or traction control in vehicles, and </a:t>
            </a:r>
            <a:r>
              <a:rPr lang="en-CA" dirty="0"/>
              <a:t>the Segway® Personal Transporter</a:t>
            </a:r>
            <a:endParaRPr lang="en-CA" dirty="0" smtClean="0"/>
          </a:p>
        </p:txBody>
      </p:sp>
      <p:pic>
        <p:nvPicPr>
          <p:cNvPr id="5" name="Picture 3" descr="C:\Users\EnableTC\Dropbox\Photo Archive\Transport\shutterstock_36844954.jpg"/>
          <p:cNvPicPr>
            <a:picLocks noChangeAspect="1" noChangeArrowheads="1"/>
          </p:cNvPicPr>
          <p:nvPr/>
        </p:nvPicPr>
        <p:blipFill rotWithShape="1">
          <a:blip r:embed="rId2" cstate="print">
            <a:extLst>
              <a:ext uri="{BEBA8EAE-BF5A-486C-A8C5-ECC9F3942E4B}">
                <a14:imgProps xmlns="" xmlns:a14="http://schemas.microsoft.com/office/drawing/2010/main">
                  <a14:imgLayer r:embed="rId5">
                    <a14:imgEffect>
                      <a14:backgroundRemoval t="9983" b="92535" l="9983" r="89959">
                        <a14:foregroundMark x1="63137" y1="91753" x2="63137" y2="91753"/>
                        <a14:foregroundMark x1="62124" y1="92535" x2="62124" y2="92535"/>
                      </a14:backgroundRemoval>
                    </a14:imgEffect>
                  </a14:imgLayer>
                </a14:imgProps>
              </a:ext>
              <a:ext uri="{28A0092B-C50C-407E-A947-70E740481C1C}">
                <a14:useLocalDpi xmlns="" xmlns:a14="http://schemas.microsoft.com/office/drawing/2010/main" val="0"/>
              </a:ext>
            </a:extLst>
          </a:blip>
          <a:srcRect l="15834" r="21011"/>
          <a:stretch/>
        </p:blipFill>
        <p:spPr bwMode="auto">
          <a:xfrm>
            <a:off x="5364088" y="2276872"/>
            <a:ext cx="2981325" cy="4196181"/>
          </a:xfrm>
          <a:prstGeom prst="rect">
            <a:avLst/>
          </a:prstGeom>
          <a:noFill/>
          <a:extLst>
            <a:ext uri="{909E8E84-426E-40DD-AFC4-6F175D3DCCD1}">
              <a14:hiddenFill xmlns="" xmlns:a14="http://schemas.microsoft.com/office/drawing/2010/main">
                <a:solidFill>
                  <a:srgbClr val="FFFFFF"/>
                </a:solidFill>
              </a14:hiddenFill>
            </a:ext>
          </a:extLst>
        </p:spPr>
      </p:pic>
      <p:pic>
        <p:nvPicPr>
          <p:cNvPr id="6146" name="Picture 2" descr="Z:\Marketing\IMAGES\PURCHASED-istock\iStock_000014655974Medium_spaceship_launch.jpg"/>
          <p:cNvPicPr>
            <a:picLocks noChangeAspect="1" noChangeArrowheads="1"/>
          </p:cNvPicPr>
          <p:nvPr/>
        </p:nvPicPr>
        <p:blipFill>
          <a:blip r:embed="rId6" cstate="print"/>
          <a:srcRect/>
          <a:stretch>
            <a:fillRect/>
          </a:stretch>
        </p:blipFill>
        <p:spPr bwMode="auto">
          <a:xfrm>
            <a:off x="502386" y="3212976"/>
            <a:ext cx="4442754" cy="2955479"/>
          </a:xfrm>
          <a:prstGeom prst="rect">
            <a:avLst/>
          </a:prstGeom>
          <a:noFill/>
        </p:spPr>
      </p:pic>
    </p:spTree>
    <p:extLst>
      <p:ext uri="{BB962C8B-B14F-4D97-AF65-F5344CB8AC3E}">
        <p14:creationId xmlns="" xmlns:p14="http://schemas.microsoft.com/office/powerpoint/2010/main" val="409357640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Balance Control Design Experiment</a:t>
            </a:r>
            <a:endParaRPr lang="en-CA" dirty="0"/>
          </a:p>
        </p:txBody>
      </p:sp>
      <p:sp>
        <p:nvSpPr>
          <p:cNvPr id="3" name="Content Placeholder 2"/>
          <p:cNvSpPr>
            <a:spLocks noGrp="1"/>
          </p:cNvSpPr>
          <p:nvPr>
            <p:ph idx="1"/>
          </p:nvPr>
        </p:nvSpPr>
        <p:spPr>
          <a:xfrm>
            <a:off x="245536" y="1435892"/>
            <a:ext cx="8652935" cy="1637371"/>
          </a:xfrm>
        </p:spPr>
        <p:txBody>
          <a:bodyPr>
            <a:normAutofit lnSpcReduction="10000"/>
          </a:bodyPr>
          <a:lstStyle/>
          <a:p>
            <a:r>
              <a:rPr lang="en-CA" dirty="0" smtClean="0"/>
              <a:t>Investigates Control Optimization by using Linear Quadratic Regulator (LQR) theory</a:t>
            </a:r>
          </a:p>
          <a:p>
            <a:r>
              <a:rPr lang="en-CA" dirty="0" smtClean="0"/>
              <a:t>Used to minimize or maximize a certain criteria</a:t>
            </a:r>
            <a:endParaRPr lang="en-CA" dirty="0"/>
          </a:p>
        </p:txBody>
      </p:sp>
      <p:pic>
        <p:nvPicPr>
          <p:cNvPr id="1027" name="Picture 3" descr="C:\Users\EnableTC\Downloads\image2.png"/>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2843808" y="3140969"/>
            <a:ext cx="3348882" cy="3288212"/>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401623971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1027"/>
                                        </p:tgtEl>
                                        <p:attrNameLst>
                                          <p:attrName>style.visibility</p:attrName>
                                        </p:attrNameLst>
                                      </p:cBhvr>
                                      <p:to>
                                        <p:strVal val="visible"/>
                                      </p:to>
                                    </p:set>
                                    <p:animEffect transition="in" filter="fade">
                                      <p:cBhvr>
                                        <p:cTn id="15" dur="500"/>
                                        <p:tgtEl>
                                          <p:spTgt spid="10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Swing-Up Control</a:t>
            </a:r>
            <a:endParaRPr lang="en-CA" dirty="0"/>
          </a:p>
        </p:txBody>
      </p:sp>
      <p:sp>
        <p:nvSpPr>
          <p:cNvPr id="3" name="Content Placeholder 2"/>
          <p:cNvSpPr>
            <a:spLocks noGrp="1"/>
          </p:cNvSpPr>
          <p:nvPr>
            <p:ph idx="1"/>
          </p:nvPr>
        </p:nvSpPr>
        <p:spPr>
          <a:xfrm>
            <a:off x="245536" y="1435893"/>
            <a:ext cx="8646945" cy="4873428"/>
          </a:xfrm>
        </p:spPr>
        <p:txBody>
          <a:bodyPr>
            <a:noAutofit/>
          </a:bodyPr>
          <a:lstStyle/>
          <a:p>
            <a:r>
              <a:rPr lang="en-CA" dirty="0"/>
              <a:t>The Inverted Pendulum Trainer attempts to swing the pendulum up and keep it </a:t>
            </a:r>
            <a:r>
              <a:rPr lang="en-CA" dirty="0" smtClean="0"/>
              <a:t>balanced.</a:t>
            </a:r>
          </a:p>
          <a:p>
            <a:pPr lvl="1">
              <a:spcBef>
                <a:spcPts val="1800"/>
              </a:spcBef>
            </a:pPr>
            <a:r>
              <a:rPr lang="en-CA" sz="2400" dirty="0"/>
              <a:t>The first part of this process controls the kinetic and potential energy of the system to </a:t>
            </a:r>
            <a:r>
              <a:rPr lang="en-CA" sz="2400" dirty="0" smtClean="0"/>
              <a:t>swing the pendulum to a vertical position.</a:t>
            </a:r>
          </a:p>
          <a:p>
            <a:pPr lvl="1">
              <a:spcBef>
                <a:spcPts val="1800"/>
              </a:spcBef>
            </a:pPr>
            <a:r>
              <a:rPr lang="en-CA" sz="2400" dirty="0" smtClean="0"/>
              <a:t>The second part of the process uses stabilization control to keep the pendulum balanced.</a:t>
            </a:r>
            <a:endParaRPr lang="en-CA" sz="2200" dirty="0"/>
          </a:p>
          <a:p>
            <a:pPr marL="0" indent="0">
              <a:buNone/>
            </a:pPr>
            <a:endParaRPr lang="en-CA" dirty="0" smtClean="0"/>
          </a:p>
        </p:txBody>
      </p:sp>
    </p:spTree>
    <p:extLst>
      <p:ext uri="{BB962C8B-B14F-4D97-AF65-F5344CB8AC3E}">
        <p14:creationId xmlns="" xmlns:p14="http://schemas.microsoft.com/office/powerpoint/2010/main" val="208313591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Swing-Up Control</a:t>
            </a:r>
            <a:endParaRPr lang="en-CA" dirty="0"/>
          </a:p>
        </p:txBody>
      </p:sp>
      <p:sp>
        <p:nvSpPr>
          <p:cNvPr id="3" name="Content Placeholder 2"/>
          <p:cNvSpPr>
            <a:spLocks noGrp="1"/>
          </p:cNvSpPr>
          <p:nvPr>
            <p:ph idx="1"/>
          </p:nvPr>
        </p:nvSpPr>
        <p:spPr>
          <a:xfrm>
            <a:off x="245536" y="1435893"/>
            <a:ext cx="8652935" cy="2080569"/>
          </a:xfrm>
        </p:spPr>
        <p:txBody>
          <a:bodyPr>
            <a:normAutofit fontScale="92500" lnSpcReduction="20000"/>
          </a:bodyPr>
          <a:lstStyle/>
          <a:p>
            <a:r>
              <a:rPr lang="en-CA" dirty="0" smtClean="0"/>
              <a:t>Since achieving these tasks requires switching between two control systems it is called a hybrid controller.</a:t>
            </a:r>
          </a:p>
          <a:p>
            <a:r>
              <a:rPr lang="en-CA" dirty="0" smtClean="0"/>
              <a:t>Hybrid controllers are used when different phases of a process need different control types.</a:t>
            </a:r>
          </a:p>
        </p:txBody>
      </p:sp>
    </p:spTree>
    <p:extLst>
      <p:ext uri="{BB962C8B-B14F-4D97-AF65-F5344CB8AC3E}">
        <p14:creationId xmlns="" xmlns:p14="http://schemas.microsoft.com/office/powerpoint/2010/main" val="1347093604"/>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lstStyle/>
          <a:p>
            <a:r>
              <a:rPr lang="en-CA" dirty="0" smtClean="0"/>
              <a:t>DC Motor Control</a:t>
            </a:r>
            <a:endParaRPr lang="en-CA" dirty="0"/>
          </a:p>
        </p:txBody>
      </p:sp>
      <p:pic>
        <p:nvPicPr>
          <p:cNvPr id="5" name="Picture 4"/>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5508105" y="1333816"/>
            <a:ext cx="3534177" cy="3140968"/>
          </a:xfrm>
          <a:prstGeom prst="rect">
            <a:avLst/>
          </a:prstGeom>
        </p:spPr>
      </p:pic>
      <p:pic>
        <p:nvPicPr>
          <p:cNvPr id="6" name="Picture 5"/>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1835697" y="1333816"/>
            <a:ext cx="4025981" cy="3579365"/>
          </a:xfrm>
          <a:prstGeom prst="rect">
            <a:avLst/>
          </a:prstGeom>
        </p:spPr>
      </p:pic>
      <p:pic>
        <p:nvPicPr>
          <p:cNvPr id="7" name="Content Placeholder 1"/>
          <p:cNvPicPr>
            <a:picLocks noGrp="1" noChangeAspect="1"/>
          </p:cNvPicPr>
          <p:nvPr>
            <p:ph idx="1"/>
          </p:nvPr>
        </p:nvPicPr>
        <p:blipFill>
          <a:blip r:embed="rId5" cstate="print">
            <a:extLst>
              <a:ext uri="{28A0092B-C50C-407E-A947-70E740481C1C}">
                <a14:useLocalDpi xmlns="" xmlns:a14="http://schemas.microsoft.com/office/drawing/2010/main" val="0"/>
              </a:ext>
            </a:extLst>
          </a:blip>
          <a:stretch>
            <a:fillRect/>
          </a:stretch>
        </p:blipFill>
        <p:spPr>
          <a:xfrm>
            <a:off x="1" y="1508787"/>
            <a:ext cx="2254273" cy="4525433"/>
          </a:xfrm>
        </p:spPr>
      </p:pic>
      <p:pic>
        <p:nvPicPr>
          <p:cNvPr id="8" name="Picture 7"/>
          <p:cNvPicPr>
            <a:picLocks noChangeAspect="1"/>
          </p:cNvPicPr>
          <p:nvPr/>
        </p:nvPicPr>
        <p:blipFill>
          <a:blip r:embed="rId6" cstate="print">
            <a:extLst>
              <a:ext uri="{28A0092B-C50C-407E-A947-70E740481C1C}">
                <a14:useLocalDpi xmlns="" xmlns:a14="http://schemas.microsoft.com/office/drawing/2010/main" val="0"/>
              </a:ext>
            </a:extLst>
          </a:blip>
          <a:stretch>
            <a:fillRect/>
          </a:stretch>
        </p:blipFill>
        <p:spPr>
          <a:xfrm>
            <a:off x="4905784" y="4253607"/>
            <a:ext cx="2906577" cy="2593672"/>
          </a:xfrm>
          <a:prstGeom prst="rect">
            <a:avLst/>
          </a:prstGeom>
        </p:spPr>
      </p:pic>
    </p:spTree>
    <p:extLst>
      <p:ext uri="{BB962C8B-B14F-4D97-AF65-F5344CB8AC3E}">
        <p14:creationId xmlns="" xmlns:p14="http://schemas.microsoft.com/office/powerpoint/2010/main" val="172511678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5536" y="479875"/>
            <a:ext cx="8652935" cy="664797"/>
          </a:xfrm>
        </p:spPr>
        <p:txBody>
          <a:bodyPr>
            <a:normAutofit fontScale="90000"/>
          </a:bodyPr>
          <a:lstStyle/>
          <a:p>
            <a:r>
              <a:rPr lang="en-CA" dirty="0"/>
              <a:t>DC M</a:t>
            </a:r>
            <a:r>
              <a:rPr lang="en-CA" dirty="0" smtClean="0"/>
              <a:t>otor </a:t>
            </a:r>
            <a:r>
              <a:rPr lang="en-CA" dirty="0"/>
              <a:t>M</a:t>
            </a:r>
            <a:r>
              <a:rPr lang="en-CA" dirty="0" smtClean="0"/>
              <a:t>odeling</a:t>
            </a:r>
            <a:endParaRPr lang="en-CA" dirty="0"/>
          </a:p>
        </p:txBody>
      </p:sp>
      <p:sp>
        <p:nvSpPr>
          <p:cNvPr id="3" name="Content Placeholder 2"/>
          <p:cNvSpPr>
            <a:spLocks noGrp="1"/>
          </p:cNvSpPr>
          <p:nvPr>
            <p:ph idx="1"/>
          </p:nvPr>
        </p:nvSpPr>
        <p:spPr>
          <a:xfrm>
            <a:off x="245536" y="1435893"/>
            <a:ext cx="8652935" cy="886396"/>
          </a:xfrm>
        </p:spPr>
        <p:txBody>
          <a:bodyPr>
            <a:normAutofit fontScale="92500" lnSpcReduction="20000"/>
          </a:bodyPr>
          <a:lstStyle/>
          <a:p>
            <a:r>
              <a:rPr lang="en-CA" dirty="0"/>
              <a:t>U</a:t>
            </a:r>
            <a:r>
              <a:rPr lang="en-CA" dirty="0" smtClean="0"/>
              <a:t>sed </a:t>
            </a:r>
            <a:r>
              <a:rPr lang="en-CA" dirty="0"/>
              <a:t>in many places in </a:t>
            </a:r>
            <a:r>
              <a:rPr lang="en-CA" dirty="0" smtClean="0"/>
              <a:t>industry </a:t>
            </a:r>
            <a:r>
              <a:rPr lang="en-CA" dirty="0"/>
              <a:t>to ensure that a part has been produced within allowable </a:t>
            </a:r>
            <a:r>
              <a:rPr lang="en-CA" dirty="0" smtClean="0"/>
              <a:t>tolerances</a:t>
            </a:r>
            <a:endParaRPr lang="en-CA" dirty="0"/>
          </a:p>
        </p:txBody>
      </p:sp>
      <p:pic>
        <p:nvPicPr>
          <p:cNvPr id="7" name="Picture 6"/>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3995936" y="2666084"/>
            <a:ext cx="3888432" cy="3456384"/>
          </a:xfrm>
          <a:prstGeom prst="rect">
            <a:avLst/>
          </a:prstGeom>
        </p:spPr>
      </p:pic>
    </p:spTree>
    <p:extLst>
      <p:ext uri="{BB962C8B-B14F-4D97-AF65-F5344CB8AC3E}">
        <p14:creationId xmlns="" xmlns:p14="http://schemas.microsoft.com/office/powerpoint/2010/main" val="226767792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lstStyle/>
          <a:p>
            <a:r>
              <a:rPr lang="en-CA" dirty="0" smtClean="0"/>
              <a:t>DC Motor Modeling</a:t>
            </a:r>
            <a:endParaRPr lang="en-CA" dirty="0"/>
          </a:p>
        </p:txBody>
      </p:sp>
      <p:sp>
        <p:nvSpPr>
          <p:cNvPr id="4" name="Content Placeholder 4"/>
          <p:cNvSpPr>
            <a:spLocks noGrp="1"/>
          </p:cNvSpPr>
          <p:nvPr>
            <p:ph idx="1"/>
            <p:custDataLst>
              <p:tags r:id="rId2"/>
            </p:custDataLst>
          </p:nvPr>
        </p:nvSpPr>
        <p:spPr>
          <a:xfrm>
            <a:off x="245535" y="1508787"/>
            <a:ext cx="8652935" cy="2683812"/>
          </a:xfrm>
        </p:spPr>
        <p:txBody>
          <a:bodyPr/>
          <a:lstStyle/>
          <a:p>
            <a:pPr lvl="0"/>
            <a:r>
              <a:rPr lang="en-CA" dirty="0" smtClean="0"/>
              <a:t>A bump test models the physics of the DC motor.</a:t>
            </a:r>
          </a:p>
          <a:p>
            <a:pPr lvl="0"/>
            <a:r>
              <a:rPr lang="en-CA" dirty="0" smtClean="0"/>
              <a:t>It is a simple test measuring the step response of a stable system.</a:t>
            </a:r>
          </a:p>
          <a:p>
            <a:endParaRPr lang="en-CA" dirty="0"/>
          </a:p>
        </p:txBody>
      </p:sp>
      <p:pic>
        <p:nvPicPr>
          <p:cNvPr id="3" name="Picture 2"/>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95152" y="3332986"/>
            <a:ext cx="4404840" cy="2208247"/>
          </a:xfrm>
          <a:prstGeom prst="rect">
            <a:avLst/>
          </a:prstGeom>
        </p:spPr>
      </p:pic>
      <p:pic>
        <p:nvPicPr>
          <p:cNvPr id="6" name="Picture 5"/>
          <p:cNvPicPr>
            <a:picLocks noChangeAspect="1"/>
          </p:cNvPicPr>
          <p:nvPr/>
        </p:nvPicPr>
        <p:blipFill>
          <a:blip r:embed="rId5" cstate="print">
            <a:extLst>
              <a:ext uri="{28A0092B-C50C-407E-A947-70E740481C1C}">
                <a14:useLocalDpi xmlns="" xmlns:a14="http://schemas.microsoft.com/office/drawing/2010/main" val="0"/>
              </a:ext>
            </a:extLst>
          </a:blip>
          <a:stretch>
            <a:fillRect/>
          </a:stretch>
        </p:blipFill>
        <p:spPr>
          <a:xfrm>
            <a:off x="4499992" y="3332991"/>
            <a:ext cx="4416488" cy="2208244"/>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4">
                                            <p:txEl>
                                              <p:pRg st="1" end="1"/>
                                            </p:txEl>
                                          </p:spTgt>
                                        </p:tgtEl>
                                        <p:attrNameLst>
                                          <p:attrName>style.visibility</p:attrName>
                                        </p:attrNameLst>
                                      </p:cBhvr>
                                      <p:to>
                                        <p:strVal val="visible"/>
                                      </p:to>
                                    </p:set>
                                    <p:animEffect transition="in" filter="fade">
                                      <p:cBhvr>
                                        <p:cTn id="18" dur="5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lstStyle/>
          <a:p>
            <a:r>
              <a:rPr lang="en-CA" dirty="0" smtClean="0"/>
              <a:t>DC Motor Modeling</a:t>
            </a:r>
            <a:endParaRPr lang="en-CA" dirty="0"/>
          </a:p>
        </p:txBody>
      </p:sp>
      <p:pic>
        <p:nvPicPr>
          <p:cNvPr id="4" name="Picture 3"/>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403648" y="1556551"/>
            <a:ext cx="6048672" cy="4512501"/>
          </a:xfrm>
          <a:prstGeom prst="rect">
            <a:avLst/>
          </a:prstGeom>
        </p:spPr>
      </p:pic>
    </p:spTree>
    <p:extLst>
      <p:ext uri="{BB962C8B-B14F-4D97-AF65-F5344CB8AC3E}">
        <p14:creationId xmlns="" xmlns:p14="http://schemas.microsoft.com/office/powerpoint/2010/main" val="3927432626"/>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lstStyle/>
          <a:p>
            <a:r>
              <a:rPr lang="en-CA" dirty="0" smtClean="0"/>
              <a:t>DC Motor Modeling</a:t>
            </a:r>
            <a:endParaRPr lang="en-CA" dirty="0"/>
          </a:p>
        </p:txBody>
      </p:sp>
      <p:sp>
        <p:nvSpPr>
          <p:cNvPr id="3" name="Content Placeholder 2"/>
          <p:cNvSpPr>
            <a:spLocks noGrp="1"/>
          </p:cNvSpPr>
          <p:nvPr>
            <p:ph idx="1"/>
            <p:custDataLst>
              <p:tags r:id="rId2"/>
            </p:custDataLst>
          </p:nvPr>
        </p:nvSpPr>
        <p:spPr/>
        <p:txBody>
          <a:bodyPr/>
          <a:lstStyle/>
          <a:p>
            <a:r>
              <a:rPr lang="en-CA" dirty="0" smtClean="0"/>
              <a:t>Modeling and validation is used in many applications and many places in industry.</a:t>
            </a:r>
          </a:p>
          <a:p>
            <a:r>
              <a:rPr lang="en-CA" dirty="0" smtClean="0"/>
              <a:t>Mathematical models are often used in manufacturing and system maintenance to ensure motors are operating within acceptable tolerances.</a:t>
            </a:r>
            <a:endParaRPr lang="en-CA" dirty="0"/>
          </a:p>
        </p:txBody>
      </p:sp>
    </p:spTree>
    <p:extLst>
      <p:ext uri="{BB962C8B-B14F-4D97-AF65-F5344CB8AC3E}">
        <p14:creationId xmlns="" xmlns:p14="http://schemas.microsoft.com/office/powerpoint/2010/main" val="1347093604"/>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normAutofit/>
          </a:bodyPr>
          <a:lstStyle/>
          <a:p>
            <a:r>
              <a:rPr lang="en-CA" dirty="0" smtClean="0"/>
              <a:t>Motion Control</a:t>
            </a:r>
            <a:endParaRPr lang="en-CA" dirty="0"/>
          </a:p>
        </p:txBody>
      </p:sp>
      <p:sp>
        <p:nvSpPr>
          <p:cNvPr id="3" name="Content Placeholder 2"/>
          <p:cNvSpPr>
            <a:spLocks noGrp="1"/>
          </p:cNvSpPr>
          <p:nvPr>
            <p:ph idx="1"/>
            <p:custDataLst>
              <p:tags r:id="rId2"/>
            </p:custDataLst>
          </p:nvPr>
        </p:nvSpPr>
        <p:spPr>
          <a:xfrm>
            <a:off x="245536" y="1435893"/>
            <a:ext cx="8652935" cy="4585396"/>
          </a:xfrm>
        </p:spPr>
        <p:txBody>
          <a:bodyPr>
            <a:normAutofit/>
          </a:bodyPr>
          <a:lstStyle/>
          <a:p>
            <a:pPr>
              <a:lnSpc>
                <a:spcPct val="110000"/>
              </a:lnSpc>
            </a:pPr>
            <a:r>
              <a:rPr lang="en-CA" dirty="0" smtClean="0"/>
              <a:t>Mathematical models of the system can be obtained from:</a:t>
            </a:r>
          </a:p>
          <a:p>
            <a:pPr lvl="1">
              <a:lnSpc>
                <a:spcPct val="110000"/>
              </a:lnSpc>
              <a:spcBef>
                <a:spcPts val="1800"/>
              </a:spcBef>
            </a:pPr>
            <a:r>
              <a:rPr lang="en-CA" sz="2400" dirty="0" smtClean="0"/>
              <a:t>First principles</a:t>
            </a:r>
          </a:p>
          <a:p>
            <a:pPr lvl="1">
              <a:lnSpc>
                <a:spcPct val="110000"/>
              </a:lnSpc>
              <a:spcBef>
                <a:spcPts val="1800"/>
              </a:spcBef>
            </a:pPr>
            <a:r>
              <a:rPr lang="en-CA" sz="2400" dirty="0" smtClean="0"/>
              <a:t>Complementary experiments</a:t>
            </a:r>
          </a:p>
          <a:p>
            <a:pPr>
              <a:lnSpc>
                <a:spcPct val="110000"/>
              </a:lnSpc>
            </a:pPr>
            <a:r>
              <a:rPr lang="en-CA" dirty="0"/>
              <a:t>A</a:t>
            </a:r>
            <a:r>
              <a:rPr lang="en-CA" dirty="0" smtClean="0"/>
              <a:t> DC motor can be used to illustrate motion control.</a:t>
            </a:r>
          </a:p>
          <a:p>
            <a:endParaRPr lang="en-CA" dirty="0"/>
          </a:p>
        </p:txBody>
      </p:sp>
    </p:spTree>
    <p:extLst>
      <p:ext uri="{BB962C8B-B14F-4D97-AF65-F5344CB8AC3E}">
        <p14:creationId xmlns="" xmlns:p14="http://schemas.microsoft.com/office/powerpoint/2010/main" val="2823437669"/>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normAutofit/>
          </a:bodyPr>
          <a:lstStyle/>
          <a:p>
            <a:r>
              <a:rPr lang="en-CA" dirty="0" smtClean="0"/>
              <a:t>Motion Control</a:t>
            </a:r>
            <a:endParaRPr lang="en-CA" dirty="0"/>
          </a:p>
        </p:txBody>
      </p:sp>
      <p:pic>
        <p:nvPicPr>
          <p:cNvPr id="5" name="Picture 4"/>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87251" y="1316767"/>
            <a:ext cx="2376264" cy="2112235"/>
          </a:xfrm>
          <a:prstGeom prst="rect">
            <a:avLst/>
          </a:prstGeom>
        </p:spPr>
      </p:pic>
      <p:pic>
        <p:nvPicPr>
          <p:cNvPr id="6" name="Picture 5"/>
          <p:cNvPicPr>
            <a:picLocks noChangeAspect="1"/>
          </p:cNvPicPr>
          <p:nvPr/>
        </p:nvPicPr>
        <p:blipFill rotWithShape="1">
          <a:blip r:embed="rId4" cstate="print">
            <a:extLst>
              <a:ext uri="{28A0092B-C50C-407E-A947-70E740481C1C}">
                <a14:useLocalDpi xmlns="" xmlns:a14="http://schemas.microsoft.com/office/drawing/2010/main" val="0"/>
              </a:ext>
            </a:extLst>
          </a:blip>
          <a:srcRect b="13759"/>
          <a:stretch/>
        </p:blipFill>
        <p:spPr>
          <a:xfrm>
            <a:off x="5114513" y="3998949"/>
            <a:ext cx="3013874" cy="2310371"/>
          </a:xfrm>
          <a:prstGeom prst="rect">
            <a:avLst/>
          </a:prstGeom>
        </p:spPr>
      </p:pic>
      <p:pic>
        <p:nvPicPr>
          <p:cNvPr id="7" name="Picture 6"/>
          <p:cNvPicPr>
            <a:picLocks noChangeAspect="1"/>
          </p:cNvPicPr>
          <p:nvPr/>
        </p:nvPicPr>
        <p:blipFill rotWithShape="1">
          <a:blip r:embed="rId5" cstate="print">
            <a:extLst>
              <a:ext uri="{28A0092B-C50C-407E-A947-70E740481C1C}">
                <a14:useLocalDpi xmlns="" xmlns:a14="http://schemas.microsoft.com/office/drawing/2010/main" val="0"/>
              </a:ext>
            </a:extLst>
          </a:blip>
          <a:srcRect t="13935" b="7162"/>
          <a:stretch/>
        </p:blipFill>
        <p:spPr>
          <a:xfrm>
            <a:off x="4317194" y="1337507"/>
            <a:ext cx="2304256" cy="1818135"/>
          </a:xfrm>
          <a:prstGeom prst="rect">
            <a:avLst/>
          </a:prstGeom>
        </p:spPr>
      </p:pic>
      <p:pic>
        <p:nvPicPr>
          <p:cNvPr id="8" name="Picture 7"/>
          <p:cNvPicPr>
            <a:picLocks noChangeAspect="1"/>
          </p:cNvPicPr>
          <p:nvPr/>
        </p:nvPicPr>
        <p:blipFill>
          <a:blip r:embed="rId6" cstate="print">
            <a:extLst>
              <a:ext uri="{28A0092B-C50C-407E-A947-70E740481C1C}">
                <a14:useLocalDpi xmlns="" xmlns:a14="http://schemas.microsoft.com/office/drawing/2010/main" val="0"/>
              </a:ext>
            </a:extLst>
          </a:blip>
          <a:stretch>
            <a:fillRect/>
          </a:stretch>
        </p:blipFill>
        <p:spPr>
          <a:xfrm>
            <a:off x="-50601" y="3489492"/>
            <a:ext cx="2514115" cy="2235216"/>
          </a:xfrm>
          <a:prstGeom prst="rect">
            <a:avLst/>
          </a:prstGeom>
        </p:spPr>
      </p:pic>
      <p:pic>
        <p:nvPicPr>
          <p:cNvPr id="9" name="Picture 8"/>
          <p:cNvPicPr>
            <a:picLocks noChangeAspect="1"/>
          </p:cNvPicPr>
          <p:nvPr/>
        </p:nvPicPr>
        <p:blipFill>
          <a:blip r:embed="rId7" cstate="print">
            <a:extLst>
              <a:ext uri="{28A0092B-C50C-407E-A947-70E740481C1C}">
                <a14:useLocalDpi xmlns="" xmlns:a14="http://schemas.microsoft.com/office/drawing/2010/main" val="0"/>
              </a:ext>
            </a:extLst>
          </a:blip>
          <a:stretch>
            <a:fillRect/>
          </a:stretch>
        </p:blipFill>
        <p:spPr>
          <a:xfrm>
            <a:off x="6727243" y="1350580"/>
            <a:ext cx="2468893" cy="2468893"/>
          </a:xfrm>
          <a:prstGeom prst="rect">
            <a:avLst/>
          </a:prstGeom>
        </p:spPr>
      </p:pic>
      <p:pic>
        <p:nvPicPr>
          <p:cNvPr id="10" name="Picture 9"/>
          <p:cNvPicPr>
            <a:picLocks noChangeAspect="1"/>
          </p:cNvPicPr>
          <p:nvPr/>
        </p:nvPicPr>
        <p:blipFill>
          <a:blip r:embed="rId8" cstate="print">
            <a:extLst>
              <a:ext uri="{28A0092B-C50C-407E-A947-70E740481C1C}">
                <a14:useLocalDpi xmlns="" xmlns:a14="http://schemas.microsoft.com/office/drawing/2010/main" val="0"/>
              </a:ext>
            </a:extLst>
          </a:blip>
          <a:stretch>
            <a:fillRect/>
          </a:stretch>
        </p:blipFill>
        <p:spPr>
          <a:xfrm>
            <a:off x="2843809" y="4965171"/>
            <a:ext cx="2345457" cy="2084851"/>
          </a:xfrm>
          <a:prstGeom prst="rect">
            <a:avLst/>
          </a:prstGeom>
        </p:spPr>
      </p:pic>
      <p:pic>
        <p:nvPicPr>
          <p:cNvPr id="11" name="Picture 10"/>
          <p:cNvPicPr>
            <a:picLocks noChangeAspect="1"/>
          </p:cNvPicPr>
          <p:nvPr/>
        </p:nvPicPr>
        <p:blipFill>
          <a:blip r:embed="rId9" cstate="print">
            <a:extLst>
              <a:ext uri="{28A0092B-C50C-407E-A947-70E740481C1C}">
                <a14:useLocalDpi xmlns="" xmlns:a14="http://schemas.microsoft.com/office/drawing/2010/main" val="0"/>
              </a:ext>
            </a:extLst>
          </a:blip>
          <a:stretch>
            <a:fillRect/>
          </a:stretch>
        </p:blipFill>
        <p:spPr>
          <a:xfrm>
            <a:off x="2555776" y="2942832"/>
            <a:ext cx="2375306" cy="2112235"/>
          </a:xfrm>
          <a:prstGeom prst="rect">
            <a:avLst/>
          </a:prstGeom>
        </p:spPr>
      </p:pic>
    </p:spTree>
    <p:extLst>
      <p:ext uri="{BB962C8B-B14F-4D97-AF65-F5344CB8AC3E}">
        <p14:creationId xmlns="" xmlns:p14="http://schemas.microsoft.com/office/powerpoint/2010/main" val="889121912"/>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24&quot;/&gt;&lt;/TableIndex&gt;&lt;/ShapeTextInfo&gt;"/>
</p:tagLst>
</file>

<file path=ppt/tags/tag10.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24&quot;/&gt;&lt;/TableIndex&gt;&lt;/ShapeTextInfo&gt;"/>
</p:tagLst>
</file>

<file path=ppt/tags/tag11.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24&quot;/&gt;&lt;/TableIndex&gt;&lt;/ShapeTextInfo&gt;"/>
</p:tagLst>
</file>

<file path=ppt/tags/tag12.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4&quot;/&gt;&lt;lineCharCount val=&quot;55&quot;/&gt;&lt;lineCharCount val=&quot;49&quot;/&gt;&lt;lineCharCount val=&quot;42&quot;/&gt;&lt;lineCharCount val=&quot;42&quot;/&gt;&lt;/TableIndex&gt;&lt;/ShapeTextInfo&gt;"/>
</p:tagLst>
</file>

<file path=ppt/tags/tag13.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8&quot;/&gt;&lt;lineCharCount val=&quot;1&quot;/&gt;&lt;lineCharCount val=&quot;1&quot;/&gt;&lt;lineCharCount val=&quot;1&quot;/&gt;&lt;lineCharCount val=&quot;1&quot;/&gt;&lt;lineCharCount val=&quot;1&quot;/&gt;&lt;lineCharCount val=&quot;1&quot;/&gt;&lt;lineCharCount val=&quot;1&quot;/&gt;&lt;lineCharCount val=&quot;54&quot;/&gt;&lt;/TableIndex&gt;&lt;/ShapeTextInfo&gt;"/>
</p:tagLst>
</file>

<file path=ppt/tags/tag14.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33&quot;/&gt;&lt;/TableIndex&gt;&lt;/ShapeTextInfo&gt;"/>
</p:tagLst>
</file>

<file path=ppt/tags/tag15.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16&quot;/&gt;&lt;/TableIndex&gt;&lt;/ShapeTextInfo&gt;"/>
</p:tagLst>
</file>

<file path=ppt/tags/tag16.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4&quot;/&gt;&lt;lineCharCount val=&quot;62&quot;/&gt;&lt;lineCharCount val=&quot;8&quot;/&gt;&lt;lineCharCount val=&quot;58&quot;/&gt;&lt;lineCharCount val=&quot;54&quot;/&gt;&lt;/TableIndex&gt;&lt;/ShapeTextInfo&gt;"/>
</p:tagLst>
</file>

<file path=ppt/tags/tag17.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16&quot;/&gt;&lt;/TableIndex&gt;&lt;/ShapeTextInfo&gt;"/>
</p:tagLst>
</file>

<file path=ppt/tags/tag18.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4&quot;/&gt;&lt;lineCharCount val=&quot;53&quot;/&gt;&lt;lineCharCount val=&quot;36&quot;/&gt;&lt;lineCharCount val=&quot;56&quot;/&gt;&lt;lineCharCount val=&quot;24&quot;/&gt;&lt;/TableIndex&gt;&lt;/ShapeTextInfo&gt;"/>
</p:tagLst>
</file>

<file path=ppt/tags/tag2.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17&quot;/&gt;&lt;/TableIndex&gt;&lt;/ShapeTextInfo&gt;"/>
</p:tagLst>
</file>

<file path=ppt/tags/tag3.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3&quot;/&gt;&lt;lineCharCount val=&quot;48&quot;/&gt;&lt;lineCharCount val=&quot;60&quot;/&gt;&lt;lineCharCount val=&quot;8&quot;/&gt;&lt;/TableIndex&gt;&lt;/ShapeTextInfo&gt;"/>
</p:tagLst>
</file>

<file path=ppt/tags/tag4.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17&quot;/&gt;&lt;/TableIndex&gt;&lt;/ShapeTextInfo&gt;"/>
</p:tagLst>
</file>

<file path=ppt/tags/tag5.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17&quot;/&gt;&lt;/TableIndex&gt;&lt;/ShapeTextInfo&gt;"/>
</p:tagLst>
</file>

<file path=ppt/tags/tag6.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5&quot;/&gt;&lt;lineCharCount val=&quot;57&quot;/&gt;&lt;lineCharCount val=&quot;25&quot;/&gt;&lt;lineCharCount val=&quot;56&quot;/&gt;&lt;lineCharCount val=&quot;57&quot;/&gt;&lt;lineCharCount val=&quot;22&quot;/&gt;&lt;/TableIndex&gt;&lt;/ShapeTextInfo&gt;"/>
</p:tagLst>
</file>

<file path=ppt/tags/tag7.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14&quot;/&gt;&lt;/TableIndex&gt;&lt;/ShapeTextInfo&gt;"/>
</p:tagLst>
</file>

<file path=ppt/tags/tag8.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4&quot;/&gt;&lt;lineCharCount val=&quot;56&quot;/&gt;&lt;lineCharCount val=&quot;17&quot;/&gt;&lt;lineCharCount val=&quot;26&quot;/&gt;&lt;lineCharCount val=&quot;53&quot;/&gt;&lt;/TableIndex&gt;&lt;/ShapeTextInfo&gt;"/>
</p:tagLst>
</file>

<file path=ppt/tags/tag9.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14&quot;/&gt;&lt;/TableIndex&gt;&lt;/ShapeTextInfo&gt;"/>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78</TotalTime>
  <Words>665</Words>
  <Application>Microsoft Office PowerPoint</Application>
  <PresentationFormat>On-screen Show (4:3)</PresentationFormat>
  <Paragraphs>78</Paragraphs>
  <Slides>25</Slides>
  <Notes>1</Notes>
  <HiddenSlides>0</HiddenSlides>
  <MMClips>0</MMClips>
  <ScaleCrop>false</ScaleCrop>
  <HeadingPairs>
    <vt:vector size="4" baseType="variant">
      <vt:variant>
        <vt:lpstr>Theme</vt:lpstr>
      </vt:variant>
      <vt:variant>
        <vt:i4>1</vt:i4>
      </vt:variant>
      <vt:variant>
        <vt:lpstr>Slide Titles</vt:lpstr>
      </vt:variant>
      <vt:variant>
        <vt:i4>25</vt:i4>
      </vt:variant>
    </vt:vector>
  </HeadingPairs>
  <TitlesOfParts>
    <vt:vector size="26" baseType="lpstr">
      <vt:lpstr>Office Theme</vt:lpstr>
      <vt:lpstr>Qube-Servo 2  Curriculum Presentation</vt:lpstr>
      <vt:lpstr>QUBE-Servo 2 DC Motor Experiment</vt:lpstr>
      <vt:lpstr>DC Motor Control</vt:lpstr>
      <vt:lpstr>DC Motor Modeling</vt:lpstr>
      <vt:lpstr>DC Motor Modeling</vt:lpstr>
      <vt:lpstr>DC Motor Modeling</vt:lpstr>
      <vt:lpstr>DC Motor Modeling</vt:lpstr>
      <vt:lpstr>Motion Control</vt:lpstr>
      <vt:lpstr>Motion Control</vt:lpstr>
      <vt:lpstr>Feedback and PID Control</vt:lpstr>
      <vt:lpstr>Feedback and PID Control</vt:lpstr>
      <vt:lpstr>DC Motor Control Trainer Feedback</vt:lpstr>
      <vt:lpstr>Feedback Systems</vt:lpstr>
      <vt:lpstr>Feedback Systems</vt:lpstr>
      <vt:lpstr>Speed Control</vt:lpstr>
      <vt:lpstr>Position Control</vt:lpstr>
      <vt:lpstr>QUBE-Servo 2 Pendulum Experiment</vt:lpstr>
      <vt:lpstr>Rotary Inverted Pendulum</vt:lpstr>
      <vt:lpstr>Modeling</vt:lpstr>
      <vt:lpstr>Modeling Experiment</vt:lpstr>
      <vt:lpstr>Stabilization Control</vt:lpstr>
      <vt:lpstr>Balance Control Implementation</vt:lpstr>
      <vt:lpstr>Balance Control Design Experiment</vt:lpstr>
      <vt:lpstr>Swing-Up Control</vt:lpstr>
      <vt:lpstr>Swing-Up Control</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Peter Martin</dc:creator>
  <cp:lastModifiedBy>Murtaza Bohra</cp:lastModifiedBy>
  <cp:revision>19</cp:revision>
  <dcterms:created xsi:type="dcterms:W3CDTF">2013-03-13T20:43:24Z</dcterms:created>
  <dcterms:modified xsi:type="dcterms:W3CDTF">2016-05-27T14:22:07Z</dcterms:modified>
</cp:coreProperties>
</file>